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55" r:id="rId2"/>
  </p:sldMasterIdLst>
  <p:notesMasterIdLst>
    <p:notesMasterId r:id="rId42"/>
  </p:notesMasterIdLst>
  <p:handoutMasterIdLst>
    <p:handoutMasterId r:id="rId43"/>
  </p:handoutMasterIdLst>
  <p:sldIdLst>
    <p:sldId id="320"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19"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BC5E95-0101-4D81-B1B0-CEBB0B97EA53}">
          <p14:sldIdLst>
            <p14:sldId id="320"/>
            <p14:sldId id="262"/>
            <p14:sldId id="263"/>
            <p14:sldId id="264"/>
            <p14:sldId id="265"/>
            <p14:sldId id="266"/>
            <p14:sldId id="267"/>
            <p14:sldId id="268"/>
            <p14:sldId id="269"/>
            <p14:sldId id="270"/>
            <p14:sldId id="271"/>
            <p14:sldId id="272"/>
            <p14:sldId id="273"/>
            <p14:sldId id="274"/>
            <p14:sldId id="275"/>
            <p14:sldId id="276"/>
            <p14:sldId id="277"/>
            <p14:sldId id="278"/>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19"/>
          </p14:sldIdLst>
        </p14:section>
        <p14:section name="Untitled Section" id="{3444B1B1-5579-4966-9616-05148C5B70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4671" autoAdjust="0"/>
  </p:normalViewPr>
  <p:slideViewPr>
    <p:cSldViewPr>
      <p:cViewPr varScale="1">
        <p:scale>
          <a:sx n="69" d="100"/>
          <a:sy n="69" d="100"/>
        </p:scale>
        <p:origin x="172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6" cy="464820"/>
          </a:xfrm>
          <a:prstGeom prst="rect">
            <a:avLst/>
          </a:prstGeom>
        </p:spPr>
        <p:txBody>
          <a:bodyPr vert="horz" lIns="92456" tIns="46228" rIns="92456" bIns="46228" rtlCol="0"/>
          <a:lstStyle>
            <a:lvl1pPr algn="l">
              <a:defRPr sz="1200"/>
            </a:lvl1pPr>
          </a:lstStyle>
          <a:p>
            <a:endParaRPr lang="en-US"/>
          </a:p>
        </p:txBody>
      </p:sp>
      <p:sp>
        <p:nvSpPr>
          <p:cNvPr id="3" name="Date Placeholder 2"/>
          <p:cNvSpPr>
            <a:spLocks noGrp="1"/>
          </p:cNvSpPr>
          <p:nvPr>
            <p:ph type="dt" sz="quarter" idx="1"/>
          </p:nvPr>
        </p:nvSpPr>
        <p:spPr>
          <a:xfrm>
            <a:off x="3971554" y="0"/>
            <a:ext cx="3037255" cy="464820"/>
          </a:xfrm>
          <a:prstGeom prst="rect">
            <a:avLst/>
          </a:prstGeom>
        </p:spPr>
        <p:txBody>
          <a:bodyPr vert="horz" lIns="92456" tIns="46228" rIns="92456" bIns="46228" rtlCol="0"/>
          <a:lstStyle>
            <a:lvl1pPr algn="r">
              <a:defRPr sz="1200"/>
            </a:lvl1pPr>
          </a:lstStyle>
          <a:p>
            <a:fld id="{E3894C20-FB56-4B0C-86BF-0F100B3C123F}" type="datetimeFigureOut">
              <a:rPr lang="en-US" smtClean="0"/>
              <a:t>12/11/2020</a:t>
            </a:fld>
            <a:endParaRPr lang="en-US"/>
          </a:p>
        </p:txBody>
      </p:sp>
      <p:sp>
        <p:nvSpPr>
          <p:cNvPr id="4" name="Footer Placeholder 3"/>
          <p:cNvSpPr>
            <a:spLocks noGrp="1"/>
          </p:cNvSpPr>
          <p:nvPr>
            <p:ph type="ftr" sz="quarter" idx="2"/>
          </p:nvPr>
        </p:nvSpPr>
        <p:spPr>
          <a:xfrm>
            <a:off x="0" y="8829969"/>
            <a:ext cx="3037256" cy="464820"/>
          </a:xfrm>
          <a:prstGeom prst="rect">
            <a:avLst/>
          </a:prstGeom>
        </p:spPr>
        <p:txBody>
          <a:bodyPr vert="horz" lIns="92456" tIns="46228" rIns="92456" bIns="46228" rtlCol="0" anchor="b"/>
          <a:lstStyle>
            <a:lvl1pPr algn="l">
              <a:defRPr sz="1200"/>
            </a:lvl1pPr>
          </a:lstStyle>
          <a:p>
            <a:endParaRPr lang="en-US"/>
          </a:p>
        </p:txBody>
      </p:sp>
      <p:sp>
        <p:nvSpPr>
          <p:cNvPr id="5" name="Slide Number Placeholder 4"/>
          <p:cNvSpPr>
            <a:spLocks noGrp="1"/>
          </p:cNvSpPr>
          <p:nvPr>
            <p:ph type="sldNum" sz="quarter" idx="3"/>
          </p:nvPr>
        </p:nvSpPr>
        <p:spPr>
          <a:xfrm>
            <a:off x="3971554" y="8829969"/>
            <a:ext cx="3037255" cy="464820"/>
          </a:xfrm>
          <a:prstGeom prst="rect">
            <a:avLst/>
          </a:prstGeom>
        </p:spPr>
        <p:txBody>
          <a:bodyPr vert="horz" lIns="92456" tIns="46228" rIns="92456" bIns="46228" rtlCol="0" anchor="b"/>
          <a:lstStyle>
            <a:lvl1pPr algn="r">
              <a:defRPr sz="1200"/>
            </a:lvl1pPr>
          </a:lstStyle>
          <a:p>
            <a:fld id="{805DEA10-41FA-4B82-99ED-E95F7CA1FD63}" type="slidenum">
              <a:rPr lang="en-US" smtClean="0"/>
              <a:t>‹#›</a:t>
            </a:fld>
            <a:endParaRPr lang="en-US"/>
          </a:p>
        </p:txBody>
      </p:sp>
    </p:spTree>
    <p:extLst>
      <p:ext uri="{BB962C8B-B14F-4D97-AF65-F5344CB8AC3E}">
        <p14:creationId xmlns:p14="http://schemas.microsoft.com/office/powerpoint/2010/main" val="4049621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6" cy="464820"/>
          </a:xfrm>
          <a:prstGeom prst="rect">
            <a:avLst/>
          </a:prstGeom>
        </p:spPr>
        <p:txBody>
          <a:bodyPr vert="horz" lIns="92456" tIns="46228" rIns="92456" bIns="46228" rtlCol="0"/>
          <a:lstStyle>
            <a:lvl1pPr algn="l">
              <a:defRPr sz="1200"/>
            </a:lvl1pPr>
          </a:lstStyle>
          <a:p>
            <a:endParaRPr lang="en-US"/>
          </a:p>
        </p:txBody>
      </p:sp>
      <p:sp>
        <p:nvSpPr>
          <p:cNvPr id="3" name="Date Placeholder 2"/>
          <p:cNvSpPr>
            <a:spLocks noGrp="1"/>
          </p:cNvSpPr>
          <p:nvPr>
            <p:ph type="dt" idx="1"/>
          </p:nvPr>
        </p:nvSpPr>
        <p:spPr>
          <a:xfrm>
            <a:off x="3971554" y="0"/>
            <a:ext cx="3037255" cy="464820"/>
          </a:xfrm>
          <a:prstGeom prst="rect">
            <a:avLst/>
          </a:prstGeom>
        </p:spPr>
        <p:txBody>
          <a:bodyPr vert="horz" lIns="92456" tIns="46228" rIns="92456" bIns="46228" rtlCol="0"/>
          <a:lstStyle>
            <a:lvl1pPr algn="r">
              <a:defRPr sz="1200"/>
            </a:lvl1pPr>
          </a:lstStyle>
          <a:p>
            <a:fld id="{762E535E-9CAD-4965-909B-130178C60845}" type="datetimeFigureOut">
              <a:rPr lang="en-US" smtClean="0"/>
              <a:t>12/11/2020</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456" tIns="46228" rIns="92456" bIns="46228" rtlCol="0" anchor="ctr"/>
          <a:lstStyle/>
          <a:p>
            <a:endParaRPr lang="en-US"/>
          </a:p>
        </p:txBody>
      </p:sp>
      <p:sp>
        <p:nvSpPr>
          <p:cNvPr id="5" name="Notes Placeholder 4"/>
          <p:cNvSpPr>
            <a:spLocks noGrp="1"/>
          </p:cNvSpPr>
          <p:nvPr>
            <p:ph type="body" sz="quarter" idx="3"/>
          </p:nvPr>
        </p:nvSpPr>
        <p:spPr>
          <a:xfrm>
            <a:off x="701520" y="4415792"/>
            <a:ext cx="5607363" cy="4183380"/>
          </a:xfrm>
          <a:prstGeom prst="rect">
            <a:avLst/>
          </a:prstGeom>
        </p:spPr>
        <p:txBody>
          <a:bodyPr vert="horz" lIns="92456" tIns="46228" rIns="92456" bIns="462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256" cy="464820"/>
          </a:xfrm>
          <a:prstGeom prst="rect">
            <a:avLst/>
          </a:prstGeom>
        </p:spPr>
        <p:txBody>
          <a:bodyPr vert="horz" lIns="92456" tIns="46228" rIns="92456" bIns="46228" rtlCol="0" anchor="b"/>
          <a:lstStyle>
            <a:lvl1pPr algn="l">
              <a:defRPr sz="1200"/>
            </a:lvl1pPr>
          </a:lstStyle>
          <a:p>
            <a:endParaRPr lang="en-US"/>
          </a:p>
        </p:txBody>
      </p:sp>
      <p:sp>
        <p:nvSpPr>
          <p:cNvPr id="7" name="Slide Number Placeholder 6"/>
          <p:cNvSpPr>
            <a:spLocks noGrp="1"/>
          </p:cNvSpPr>
          <p:nvPr>
            <p:ph type="sldNum" sz="quarter" idx="5"/>
          </p:nvPr>
        </p:nvSpPr>
        <p:spPr>
          <a:xfrm>
            <a:off x="3971554" y="8829969"/>
            <a:ext cx="3037255" cy="464820"/>
          </a:xfrm>
          <a:prstGeom prst="rect">
            <a:avLst/>
          </a:prstGeom>
        </p:spPr>
        <p:txBody>
          <a:bodyPr vert="horz" lIns="92456" tIns="46228" rIns="92456" bIns="46228" rtlCol="0" anchor="b"/>
          <a:lstStyle>
            <a:lvl1pPr algn="r">
              <a:defRPr sz="1200"/>
            </a:lvl1pPr>
          </a:lstStyle>
          <a:p>
            <a:fld id="{25DFAD36-CEDB-4734-AEC1-02A7A12E0D79}" type="slidenum">
              <a:rPr lang="en-US" smtClean="0"/>
              <a:t>‹#›</a:t>
            </a:fld>
            <a:endParaRPr lang="en-US"/>
          </a:p>
        </p:txBody>
      </p:sp>
    </p:spTree>
    <p:extLst>
      <p:ext uri="{BB962C8B-B14F-4D97-AF65-F5344CB8AC3E}">
        <p14:creationId xmlns:p14="http://schemas.microsoft.com/office/powerpoint/2010/main" val="242674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EB2094-8FAE-4CDC-9C06-E1CA52D6162B}" type="slidenum">
              <a:rPr lang="en-US" smtClean="0"/>
              <a:pPr/>
              <a:t>4</a:t>
            </a:fld>
            <a:endParaRPr lang="en-US" dirty="0"/>
          </a:p>
        </p:txBody>
      </p:sp>
    </p:spTree>
    <p:extLst>
      <p:ext uri="{BB962C8B-B14F-4D97-AF65-F5344CB8AC3E}">
        <p14:creationId xmlns:p14="http://schemas.microsoft.com/office/powerpoint/2010/main" val="107824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EB2094-8FAE-4CDC-9C06-E1CA52D6162B}" type="slidenum">
              <a:rPr lang="en-US" smtClean="0"/>
              <a:pPr/>
              <a:t>22</a:t>
            </a:fld>
            <a:endParaRPr lang="en-US" dirty="0"/>
          </a:p>
        </p:txBody>
      </p:sp>
    </p:spTree>
    <p:extLst>
      <p:ext uri="{BB962C8B-B14F-4D97-AF65-F5344CB8AC3E}">
        <p14:creationId xmlns:p14="http://schemas.microsoft.com/office/powerpoint/2010/main" val="2023248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7527382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0933282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877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86970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dirty="0">
              <a:solidFill>
                <a:prstClr val="black">
                  <a:tint val="75000"/>
                </a:prstClr>
              </a:solidFill>
            </a:endParaRPr>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29" name="Slide Number Placeholder 28"/>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1170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035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9725783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8776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CMS title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20933282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42151393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8987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833297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4398992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804252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581804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smtClean="0"/>
              <a:t>Click to edit Master title style</a:t>
            </a:r>
            <a:endParaRPr lang="en-US" dirty="0"/>
          </a:p>
        </p:txBody>
      </p:sp>
      <p:sp>
        <p:nvSpPr>
          <p:cNvPr id="8" name="TextBox 7"/>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0565848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442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s://oig.hhs.gov/"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www.cms.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HESSCO ELDER SERVICES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Bernard MT Condensed" panose="02050806060905020404" pitchFamily="18" charset="0"/>
              </a:rPr>
              <a:t>FRAUD</a:t>
            </a:r>
          </a:p>
          <a:p>
            <a:pPr marL="0" indent="0" algn="ctr">
              <a:buNone/>
            </a:pPr>
            <a:r>
              <a:rPr lang="en-US" sz="6000" dirty="0" smtClean="0">
                <a:latin typeface="Cooper Black" panose="0208090404030B020404" pitchFamily="18" charset="0"/>
              </a:rPr>
              <a:t>WASTE</a:t>
            </a:r>
            <a:endParaRPr lang="en-US" sz="6000" dirty="0"/>
          </a:p>
          <a:p>
            <a:pPr marL="0" indent="0" algn="ctr">
              <a:buNone/>
            </a:pPr>
            <a:r>
              <a:rPr lang="en-US" sz="6000" dirty="0" smtClean="0">
                <a:latin typeface="Ruach LET" pitchFamily="2" charset="0"/>
              </a:rPr>
              <a:t>ABUSE</a:t>
            </a:r>
            <a:r>
              <a:rPr lang="en-US" sz="6000" dirty="0" smtClean="0"/>
              <a:t> </a:t>
            </a:r>
          </a:p>
          <a:p>
            <a:pPr marL="0" indent="0" algn="ctr">
              <a:buNone/>
            </a:pPr>
            <a:r>
              <a:rPr lang="en-US" sz="6000" dirty="0" smtClean="0"/>
              <a:t>TRAINING</a:t>
            </a:r>
            <a:endParaRPr lang="en-US" sz="6000" dirty="0"/>
          </a:p>
        </p:txBody>
      </p:sp>
    </p:spTree>
    <p:extLst>
      <p:ext uri="{BB962C8B-B14F-4D97-AF65-F5344CB8AC3E}">
        <p14:creationId xmlns:p14="http://schemas.microsoft.com/office/powerpoint/2010/main" val="340356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1" end="1"/>
                                            </p:txEl>
                                          </p:spTgt>
                                        </p:tgtEl>
                                        <p:attrNameLst>
                                          <p:attrName>r</p:attrName>
                                        </p:attrNameLst>
                                      </p:cBhvr>
                                    </p:animRot>
                                    <p:animRot by="-240000">
                                      <p:cBhvr>
                                        <p:cTn id="13" dur="200" fill="hold">
                                          <p:stCondLst>
                                            <p:cond delay="200"/>
                                          </p:stCondLst>
                                        </p:cTn>
                                        <p:tgtEl>
                                          <p:spTgt spid="3">
                                            <p:txEl>
                                              <p:pRg st="1" end="1"/>
                                            </p:txEl>
                                          </p:spTgt>
                                        </p:tgtEl>
                                        <p:attrNameLst>
                                          <p:attrName>r</p:attrName>
                                        </p:attrNameLst>
                                      </p:cBhvr>
                                    </p:animRot>
                                    <p:animRot by="240000">
                                      <p:cBhvr>
                                        <p:cTn id="14" dur="200" fill="hold">
                                          <p:stCondLst>
                                            <p:cond delay="400"/>
                                          </p:stCondLst>
                                        </p:cTn>
                                        <p:tgtEl>
                                          <p:spTgt spid="3">
                                            <p:txEl>
                                              <p:pRg st="1" end="1"/>
                                            </p:txEl>
                                          </p:spTgt>
                                        </p:tgtEl>
                                        <p:attrNameLst>
                                          <p:attrName>r</p:attrName>
                                        </p:attrNameLst>
                                      </p:cBhvr>
                                    </p:animRot>
                                    <p:animRot by="-240000">
                                      <p:cBhvr>
                                        <p:cTn id="15" dur="200" fill="hold">
                                          <p:stCondLst>
                                            <p:cond delay="600"/>
                                          </p:stCondLst>
                                        </p:cTn>
                                        <p:tgtEl>
                                          <p:spTgt spid="3">
                                            <p:txEl>
                                              <p:pRg st="1" end="1"/>
                                            </p:txEl>
                                          </p:spTgt>
                                        </p:tgtEl>
                                        <p:attrNameLst>
                                          <p:attrName>r</p:attrName>
                                        </p:attrNameLst>
                                      </p:cBhvr>
                                    </p:animRot>
                                    <p:animRot by="120000">
                                      <p:cBhvr>
                                        <p:cTn id="16" dur="200" fill="hold">
                                          <p:stCondLst>
                                            <p:cond delay="800"/>
                                          </p:stCondLst>
                                        </p:cTn>
                                        <p:tgtEl>
                                          <p:spTgt spid="3">
                                            <p:txEl>
                                              <p:pRg st="1" end="1"/>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3">
                                            <p:txEl>
                                              <p:pRg st="2" end="2"/>
                                            </p:txEl>
                                          </p:spTgt>
                                        </p:tgtEl>
                                        <p:attrNameLst>
                                          <p:attrName>r</p:attrName>
                                        </p:attrNameLst>
                                      </p:cBhvr>
                                    </p:animRot>
                                    <p:animRot by="-240000">
                                      <p:cBhvr>
                                        <p:cTn id="19" dur="200" fill="hold">
                                          <p:stCondLst>
                                            <p:cond delay="200"/>
                                          </p:stCondLst>
                                        </p:cTn>
                                        <p:tgtEl>
                                          <p:spTgt spid="3">
                                            <p:txEl>
                                              <p:pRg st="2" end="2"/>
                                            </p:txEl>
                                          </p:spTgt>
                                        </p:tgtEl>
                                        <p:attrNameLst>
                                          <p:attrName>r</p:attrName>
                                        </p:attrNameLst>
                                      </p:cBhvr>
                                    </p:animRot>
                                    <p:animRot by="240000">
                                      <p:cBhvr>
                                        <p:cTn id="20" dur="200" fill="hold">
                                          <p:stCondLst>
                                            <p:cond delay="400"/>
                                          </p:stCondLst>
                                        </p:cTn>
                                        <p:tgtEl>
                                          <p:spTgt spid="3">
                                            <p:txEl>
                                              <p:pRg st="2" end="2"/>
                                            </p:txEl>
                                          </p:spTgt>
                                        </p:tgtEl>
                                        <p:attrNameLst>
                                          <p:attrName>r</p:attrName>
                                        </p:attrNameLst>
                                      </p:cBhvr>
                                    </p:animRot>
                                    <p:animRot by="-240000">
                                      <p:cBhvr>
                                        <p:cTn id="21" dur="200" fill="hold">
                                          <p:stCondLst>
                                            <p:cond delay="600"/>
                                          </p:stCondLst>
                                        </p:cTn>
                                        <p:tgtEl>
                                          <p:spTgt spid="3">
                                            <p:txEl>
                                              <p:pRg st="2" end="2"/>
                                            </p:txEl>
                                          </p:spTgt>
                                        </p:tgtEl>
                                        <p:attrNameLst>
                                          <p:attrName>r</p:attrName>
                                        </p:attrNameLst>
                                      </p:cBhvr>
                                    </p:animRot>
                                    <p:animRot by="120000">
                                      <p:cBhvr>
                                        <p:cTn id="22" dur="200" fill="hold">
                                          <p:stCondLst>
                                            <p:cond delay="800"/>
                                          </p:stCondLst>
                                        </p:cTn>
                                        <p:tgtEl>
                                          <p:spTgt spid="3">
                                            <p:txEl>
                                              <p:pRg st="2" end="2"/>
                                            </p:txEl>
                                          </p:spTgt>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3">
                                            <p:txEl>
                                              <p:pRg st="3" end="3"/>
                                            </p:txEl>
                                          </p:spTgt>
                                        </p:tgtEl>
                                        <p:attrNameLst>
                                          <p:attrName>r</p:attrName>
                                        </p:attrNameLst>
                                      </p:cBhvr>
                                    </p:animRot>
                                    <p:animRot by="-240000">
                                      <p:cBhvr>
                                        <p:cTn id="25" dur="200" fill="hold">
                                          <p:stCondLst>
                                            <p:cond delay="200"/>
                                          </p:stCondLst>
                                        </p:cTn>
                                        <p:tgtEl>
                                          <p:spTgt spid="3">
                                            <p:txEl>
                                              <p:pRg st="3" end="3"/>
                                            </p:txEl>
                                          </p:spTgt>
                                        </p:tgtEl>
                                        <p:attrNameLst>
                                          <p:attrName>r</p:attrName>
                                        </p:attrNameLst>
                                      </p:cBhvr>
                                    </p:animRot>
                                    <p:animRot by="240000">
                                      <p:cBhvr>
                                        <p:cTn id="26" dur="200" fill="hold">
                                          <p:stCondLst>
                                            <p:cond delay="400"/>
                                          </p:stCondLst>
                                        </p:cTn>
                                        <p:tgtEl>
                                          <p:spTgt spid="3">
                                            <p:txEl>
                                              <p:pRg st="3" end="3"/>
                                            </p:txEl>
                                          </p:spTgt>
                                        </p:tgtEl>
                                        <p:attrNameLst>
                                          <p:attrName>r</p:attrName>
                                        </p:attrNameLst>
                                      </p:cBhvr>
                                    </p:animRot>
                                    <p:animRot by="-240000">
                                      <p:cBhvr>
                                        <p:cTn id="27" dur="200" fill="hold">
                                          <p:stCondLst>
                                            <p:cond delay="600"/>
                                          </p:stCondLst>
                                        </p:cTn>
                                        <p:tgtEl>
                                          <p:spTgt spid="3">
                                            <p:txEl>
                                              <p:pRg st="3" end="3"/>
                                            </p:txEl>
                                          </p:spTgt>
                                        </p:tgtEl>
                                        <p:attrNameLst>
                                          <p:attrName>r</p:attrName>
                                        </p:attrNameLst>
                                      </p:cBhvr>
                                    </p:animRot>
                                    <p:animRot by="120000">
                                      <p:cBhvr>
                                        <p:cTn id="28"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Procedures</a:t>
            </a:r>
            <a:endParaRPr lang="en-US" dirty="0"/>
          </a:p>
        </p:txBody>
      </p:sp>
      <p:sp>
        <p:nvSpPr>
          <p:cNvPr id="3" name="Content Placeholder 2"/>
          <p:cNvSpPr>
            <a:spLocks noGrp="1"/>
          </p:cNvSpPr>
          <p:nvPr>
            <p:ph idx="1"/>
          </p:nvPr>
        </p:nvSpPr>
        <p:spPr/>
        <p:txBody>
          <a:bodyPr>
            <a:normAutofit/>
          </a:bodyPr>
          <a:lstStyle/>
          <a:p>
            <a:pPr marL="0" indent="0">
              <a:buNone/>
            </a:pPr>
            <a:endParaRPr lang="en-US" sz="2700" dirty="0" smtClean="0"/>
          </a:p>
          <a:p>
            <a:pPr marL="0" indent="0">
              <a:buNone/>
            </a:pPr>
            <a:r>
              <a:rPr lang="en-US" sz="2700" dirty="0" smtClean="0"/>
              <a:t>Our organization must have policies and procedures in place to address FWA.  These procedures should assist us in detecting, correcting, and preventing FWA.  </a:t>
            </a:r>
          </a:p>
          <a:p>
            <a:pPr marL="0" indent="0">
              <a:buNone/>
            </a:pPr>
            <a:endParaRPr lang="en-US" sz="2700" dirty="0" smtClean="0"/>
          </a:p>
          <a:p>
            <a:pPr marL="0" indent="0">
              <a:buNone/>
            </a:pPr>
            <a:r>
              <a:rPr lang="en-US" sz="2700" dirty="0" smtClean="0"/>
              <a:t>Make sure you are familiar with our organization’s policies and procedures.</a:t>
            </a:r>
            <a:endParaRPr lang="en-US" sz="27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10</a:t>
            </a:r>
            <a:endParaRPr lang="en-US" dirty="0"/>
          </a:p>
        </p:txBody>
      </p:sp>
    </p:spTree>
    <p:extLst>
      <p:ext uri="{BB962C8B-B14F-4D97-AF65-F5344CB8AC3E}">
        <p14:creationId xmlns:p14="http://schemas.microsoft.com/office/powerpoint/2010/main" val="3403866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Detection</a:t>
            </a:r>
            <a:endParaRPr kumimoji="0" lang="en-US" sz="96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mj-lt"/>
              <a:ea typeface="+mj-ea"/>
              <a:cs typeface="+mj-cs"/>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11</a:t>
            </a:r>
            <a:endParaRPr lang="en-US" dirty="0"/>
          </a:p>
        </p:txBody>
      </p:sp>
    </p:spTree>
    <p:extLst>
      <p:ext uri="{BB962C8B-B14F-4D97-AF65-F5344CB8AC3E}">
        <p14:creationId xmlns:p14="http://schemas.microsoft.com/office/powerpoint/2010/main" val="327472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Fraud, Waste and Abuse</a:t>
            </a:r>
            <a:endParaRPr lang="en-US" dirty="0"/>
          </a:p>
        </p:txBody>
      </p:sp>
      <p:sp>
        <p:nvSpPr>
          <p:cNvPr id="3" name="Content Placeholder 2"/>
          <p:cNvSpPr>
            <a:spLocks noGrp="1"/>
          </p:cNvSpPr>
          <p:nvPr>
            <p:ph idx="1"/>
          </p:nvPr>
        </p:nvSpPr>
        <p:spPr/>
        <p:txBody>
          <a:bodyPr/>
          <a:lstStyle/>
          <a:p>
            <a:pPr algn="ctr">
              <a:buNone/>
            </a:pPr>
            <a:r>
              <a:rPr lang="en-US" dirty="0" smtClean="0"/>
              <a:t>In order to detect FWA </a:t>
            </a:r>
          </a:p>
          <a:p>
            <a:pPr algn="ctr">
              <a:buNone/>
            </a:pPr>
            <a:r>
              <a:rPr lang="en-US" dirty="0" smtClean="0"/>
              <a:t>you need to know the </a:t>
            </a:r>
            <a:r>
              <a:rPr lang="en-US" sz="3600" b="1" u="sng" dirty="0" smtClean="0"/>
              <a:t>Law</a:t>
            </a:r>
          </a:p>
          <a:p>
            <a:pPr algn="ctr">
              <a:buNone/>
            </a:pPr>
            <a:endParaRPr lang="en-US" sz="3600" b="1" u="sng" dirty="0" smtClean="0"/>
          </a:p>
          <a:p>
            <a:pPr algn="ctr">
              <a:buNone/>
            </a:pPr>
            <a:endParaRPr lang="en-US" sz="3600" b="1" u="sng"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12</a:t>
            </a:r>
            <a:endParaRPr lang="en-US" dirty="0"/>
          </a:p>
        </p:txBody>
      </p:sp>
    </p:spTree>
    <p:extLst>
      <p:ext uri="{BB962C8B-B14F-4D97-AF65-F5344CB8AC3E}">
        <p14:creationId xmlns:p14="http://schemas.microsoft.com/office/powerpoint/2010/main" val="78595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FRAUD</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sz="2900" dirty="0" smtClean="0"/>
              <a:t>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a:t>
            </a:r>
          </a:p>
          <a:p>
            <a:pPr algn="ctr">
              <a:buNone/>
            </a:pPr>
            <a:endParaRPr lang="en-US" sz="2900" dirty="0" smtClean="0"/>
          </a:p>
          <a:p>
            <a:pPr algn="ctr">
              <a:buNone/>
            </a:pPr>
            <a:r>
              <a:rPr lang="en-US" sz="2900" dirty="0" smtClean="0"/>
              <a:t>18 United States Code §1347</a:t>
            </a:r>
            <a:endParaRPr lang="en-US" sz="29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13</a:t>
            </a:r>
            <a:endParaRPr lang="en-US" dirty="0"/>
          </a:p>
        </p:txBody>
      </p:sp>
    </p:spTree>
    <p:extLst>
      <p:ext uri="{BB962C8B-B14F-4D97-AF65-F5344CB8AC3E}">
        <p14:creationId xmlns:p14="http://schemas.microsoft.com/office/powerpoint/2010/main" val="482068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Mean?</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2700" dirty="0" smtClean="0"/>
              <a:t>Intentionally submitting false information to the government or a government contractor in order to get money or a benefit</a:t>
            </a:r>
            <a:r>
              <a:rPr lang="en-US" dirty="0" smtClean="0"/>
              <a:t>.</a:t>
            </a:r>
          </a:p>
          <a:p>
            <a:pPr>
              <a:buNone/>
            </a:pPr>
            <a:r>
              <a:rPr lang="en-US" dirty="0" smtClean="0"/>
              <a:t>	</a:t>
            </a:r>
            <a:r>
              <a:rPr lang="en-US" sz="2700" dirty="0" smtClean="0"/>
              <a:t>Your </a:t>
            </a:r>
            <a:r>
              <a:rPr lang="en-US" sz="2700" dirty="0"/>
              <a:t>role is to identify and refer potential </a:t>
            </a:r>
            <a:r>
              <a:rPr lang="en-US" sz="2700" dirty="0" smtClean="0"/>
              <a:t>fraud to your company’s Senior Compliance Officer for investigation.</a:t>
            </a:r>
          </a:p>
          <a:p>
            <a:pPr>
              <a:buNone/>
            </a:pPr>
            <a:r>
              <a:rPr lang="en-US" sz="2700" dirty="0"/>
              <a:t>	</a:t>
            </a:r>
            <a:endParaRPr lang="en-US" sz="2700" dirty="0" smtClean="0"/>
          </a:p>
          <a:p>
            <a:pPr>
              <a:buNone/>
            </a:pPr>
            <a:r>
              <a:rPr lang="en-US" sz="2700" dirty="0"/>
              <a:t>	</a:t>
            </a:r>
            <a:r>
              <a:rPr lang="en-US" sz="2700" dirty="0" smtClean="0"/>
              <a:t>The Senior Compliance Officer for HESSCO is the </a:t>
            </a:r>
            <a:r>
              <a:rPr lang="en-US" sz="2700" smtClean="0"/>
              <a:t>Fiscal Director. </a:t>
            </a:r>
            <a:endParaRPr lang="en-US" sz="2700" dirty="0"/>
          </a:p>
          <a:p>
            <a:pPr>
              <a:buNone/>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14</a:t>
            </a:r>
            <a:endParaRPr lang="en-US" dirty="0"/>
          </a:p>
        </p:txBody>
      </p:sp>
    </p:spTree>
    <p:extLst>
      <p:ext uri="{BB962C8B-B14F-4D97-AF65-F5344CB8AC3E}">
        <p14:creationId xmlns:p14="http://schemas.microsoft.com/office/powerpoint/2010/main" val="263215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and Abuse</a:t>
            </a:r>
            <a:endParaRPr lang="en-US" dirty="0"/>
          </a:p>
        </p:txBody>
      </p:sp>
      <p:sp>
        <p:nvSpPr>
          <p:cNvPr id="3" name="Content Placeholder 2"/>
          <p:cNvSpPr>
            <a:spLocks noGrp="1"/>
          </p:cNvSpPr>
          <p:nvPr>
            <p:ph idx="1"/>
          </p:nvPr>
        </p:nvSpPr>
        <p:spPr>
          <a:xfrm>
            <a:off x="228600" y="1676400"/>
            <a:ext cx="8686800" cy="4832866"/>
          </a:xfrm>
        </p:spPr>
        <p:txBody>
          <a:bodyPr>
            <a:noAutofit/>
          </a:bodyPr>
          <a:lstStyle/>
          <a:p>
            <a:pPr>
              <a:buNone/>
            </a:pPr>
            <a:r>
              <a:rPr lang="en-US" b="1" dirty="0" smtClean="0"/>
              <a:t>Waste</a:t>
            </a:r>
            <a:r>
              <a:rPr lang="en-US" dirty="0" smtClean="0"/>
              <a:t>: overutilization of services, or other practices that, directly or indirectly, result in unnecessary costs to the Medicare Program. Waste is generally not considered to be caused by criminally negligent actions but rather the misuse of resources.</a:t>
            </a:r>
          </a:p>
          <a:p>
            <a:pPr>
              <a:buNone/>
            </a:pPr>
            <a:endParaRPr lang="en-US" b="1" dirty="0" smtClean="0"/>
          </a:p>
          <a:p>
            <a:pPr>
              <a:buNone/>
            </a:pPr>
            <a:r>
              <a:rPr lang="en-US" b="1" dirty="0" smtClean="0"/>
              <a:t>Abuse</a:t>
            </a:r>
            <a:r>
              <a:rPr lang="en-US" dirty="0" smtClean="0"/>
              <a:t>: includes actions that may, directly or indirectly, result in unnecessary costs to the Medicare Program. Abuse involves payment for items or services when there is not legal entitlement to that payment and the provider has not knowingly and or/intentionally  misrepresented facts to obtain payment.</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15</a:t>
            </a:r>
            <a:endParaRPr lang="en-US" dirty="0"/>
          </a:p>
        </p:txBody>
      </p:sp>
    </p:spTree>
    <p:extLst>
      <p:ext uri="{BB962C8B-B14F-4D97-AF65-F5344CB8AC3E}">
        <p14:creationId xmlns:p14="http://schemas.microsoft.com/office/powerpoint/2010/main" val="40670292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Differences Between FWA</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2700" dirty="0" smtClean="0"/>
              <a:t>There are differences between FWA.  One of the primary differences is intent and knowledge.  </a:t>
            </a:r>
          </a:p>
          <a:p>
            <a:pPr>
              <a:buNone/>
            </a:pPr>
            <a:r>
              <a:rPr lang="en-US" sz="2700" dirty="0"/>
              <a:t>	</a:t>
            </a:r>
            <a:r>
              <a:rPr lang="en-US" sz="2700" b="1" dirty="0" smtClean="0"/>
              <a:t>Fraud</a:t>
            </a:r>
            <a:r>
              <a:rPr lang="en-US" sz="2700" dirty="0" smtClean="0"/>
              <a:t> requires the person to have an intent to obtain payment and the knowledge that their actions are wrong.  </a:t>
            </a:r>
          </a:p>
          <a:p>
            <a:pPr>
              <a:buNone/>
            </a:pPr>
            <a:r>
              <a:rPr lang="en-US" sz="2700" b="1" dirty="0"/>
              <a:t>	</a:t>
            </a:r>
            <a:r>
              <a:rPr lang="en-US" sz="2700" b="1" dirty="0" smtClean="0"/>
              <a:t>Waste and Abuse </a:t>
            </a:r>
            <a:r>
              <a:rPr lang="en-US" sz="2700" dirty="0" smtClean="0"/>
              <a:t>may involve obtaining an improper payment, but does not require the same intent and knowledge.</a:t>
            </a:r>
            <a:endParaRPr lang="en-US" sz="27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16</a:t>
            </a:r>
            <a:endParaRPr lang="en-US" dirty="0"/>
          </a:p>
        </p:txBody>
      </p:sp>
    </p:spTree>
    <p:extLst>
      <p:ext uri="{BB962C8B-B14F-4D97-AF65-F5344CB8AC3E}">
        <p14:creationId xmlns:p14="http://schemas.microsoft.com/office/powerpoint/2010/main" val="3334946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Report FWA</a:t>
            </a:r>
            <a:endParaRPr lang="en-US" dirty="0"/>
          </a:p>
        </p:txBody>
      </p:sp>
      <p:sp>
        <p:nvSpPr>
          <p:cNvPr id="3" name="Content Placeholder 2"/>
          <p:cNvSpPr>
            <a:spLocks noGrp="1"/>
          </p:cNvSpPr>
          <p:nvPr>
            <p:ph idx="1"/>
          </p:nvPr>
        </p:nvSpPr>
        <p:spPr>
          <a:xfrm>
            <a:off x="457200" y="2514600"/>
            <a:ext cx="8229600" cy="2971800"/>
          </a:xfrm>
        </p:spPr>
        <p:txBody>
          <a:bodyPr>
            <a:normAutofit/>
          </a:bodyPr>
          <a:lstStyle/>
          <a:p>
            <a:pPr>
              <a:buNone/>
            </a:pPr>
            <a:r>
              <a:rPr lang="en-US" dirty="0" smtClean="0"/>
              <a:t>	</a:t>
            </a:r>
            <a:r>
              <a:rPr lang="en-US" sz="2700" dirty="0" smtClean="0"/>
              <a:t>Do not be concerned about whether it is fraud, waste, or abuse.  Just report any concerns to your compliance department. The compliance department will investigate and make the proper determination.</a:t>
            </a:r>
            <a:endParaRPr lang="en-US" sz="2700"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17</a:t>
            </a:r>
            <a:endParaRPr lang="en-US" dirty="0"/>
          </a:p>
        </p:txBody>
      </p:sp>
    </p:spTree>
    <p:extLst>
      <p:ext uri="{BB962C8B-B14F-4D97-AF65-F5344CB8AC3E}">
        <p14:creationId xmlns:p14="http://schemas.microsoft.com/office/powerpoint/2010/main" val="1346215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Indicators of Potential FWA</a:t>
            </a:r>
            <a:endParaRPr lang="en-US" dirty="0"/>
          </a:p>
        </p:txBody>
      </p:sp>
      <p:sp>
        <p:nvSpPr>
          <p:cNvPr id="3" name="Content Placeholder 2"/>
          <p:cNvSpPr>
            <a:spLocks noGrp="1"/>
          </p:cNvSpPr>
          <p:nvPr>
            <p:ph idx="1"/>
          </p:nvPr>
        </p:nvSpPr>
        <p:spPr/>
        <p:txBody>
          <a:bodyPr/>
          <a:lstStyle/>
          <a:p>
            <a:pPr>
              <a:buNone/>
            </a:pPr>
            <a:r>
              <a:rPr lang="en-US" dirty="0" smtClean="0"/>
              <a:t>	</a:t>
            </a:r>
            <a:r>
              <a:rPr lang="en-US" sz="2700" dirty="0" smtClean="0"/>
              <a:t>Now that you know what FWA are, you need to be able to recognize the signs of someone committing fraud, waste, or abuse.</a:t>
            </a:r>
            <a:endParaRPr lang="en-US" sz="2700"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18</a:t>
            </a:r>
            <a:endParaRPr lang="en-US" dirty="0"/>
          </a:p>
        </p:txBody>
      </p:sp>
    </p:spTree>
    <p:extLst>
      <p:ext uri="{BB962C8B-B14F-4D97-AF65-F5344CB8AC3E}">
        <p14:creationId xmlns:p14="http://schemas.microsoft.com/office/powerpoint/2010/main" val="121639524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Indicators:</a:t>
            </a:r>
            <a:br>
              <a:rPr lang="en-US" dirty="0" smtClean="0"/>
            </a:br>
            <a:r>
              <a:rPr lang="en-US" dirty="0" smtClean="0"/>
              <a:t>Potential Sponsor Issues</a:t>
            </a:r>
            <a:endParaRPr lang="en-US" dirty="0"/>
          </a:p>
        </p:txBody>
      </p:sp>
      <p:sp>
        <p:nvSpPr>
          <p:cNvPr id="3" name="Content Placeholder 2"/>
          <p:cNvSpPr>
            <a:spLocks noGrp="1"/>
          </p:cNvSpPr>
          <p:nvPr>
            <p:ph idx="1"/>
          </p:nvPr>
        </p:nvSpPr>
        <p:spPr>
          <a:xfrm>
            <a:off x="457200" y="1905000"/>
            <a:ext cx="8229600" cy="4648200"/>
          </a:xfrm>
        </p:spPr>
        <p:txBody>
          <a:bodyPr>
            <a:normAutofit/>
          </a:bodyPr>
          <a:lstStyle/>
          <a:p>
            <a:r>
              <a:rPr lang="en-US" sz="2700" dirty="0" smtClean="0"/>
              <a:t>Does the sponsor offer cash inducements for beneficiaries to join the plan?</a:t>
            </a:r>
          </a:p>
          <a:p>
            <a:r>
              <a:rPr lang="en-US" sz="2700" dirty="0" smtClean="0"/>
              <a:t>Does the sponsor lead the beneficiary to believe that the cost of benefits are one price, only for the beneficiary to find out that the actual costs are higher?</a:t>
            </a:r>
          </a:p>
          <a:p>
            <a:r>
              <a:rPr lang="en-US" sz="2700" dirty="0" smtClean="0"/>
              <a:t>Does the sponsor use unlicensed agents?</a:t>
            </a:r>
          </a:p>
          <a:p>
            <a:r>
              <a:rPr lang="en-US" sz="2700" dirty="0" smtClean="0"/>
              <a:t>Does the sponsor encourage/support inappropriate risk adjustment submissions?</a:t>
            </a:r>
            <a:endParaRPr lang="en-US" sz="27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27</a:t>
            </a:r>
            <a:endParaRPr lang="en-US" dirty="0"/>
          </a:p>
        </p:txBody>
      </p:sp>
    </p:spTree>
    <p:extLst>
      <p:ext uri="{BB962C8B-B14F-4D97-AF65-F5344CB8AC3E}">
        <p14:creationId xmlns:p14="http://schemas.microsoft.com/office/powerpoint/2010/main" val="2790756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Need Training?</a:t>
            </a:r>
            <a:endParaRPr lang="en-US" dirty="0"/>
          </a:p>
        </p:txBody>
      </p:sp>
      <p:sp>
        <p:nvSpPr>
          <p:cNvPr id="3" name="Content Placeholder 2"/>
          <p:cNvSpPr>
            <a:spLocks noGrp="1"/>
          </p:cNvSpPr>
          <p:nvPr>
            <p:ph idx="1"/>
          </p:nvPr>
        </p:nvSpPr>
        <p:spPr/>
        <p:txBody>
          <a:bodyPr>
            <a:normAutofit fontScale="62500" lnSpcReduction="20000"/>
          </a:bodyPr>
          <a:lstStyle/>
          <a:p>
            <a:pPr algn="ctr">
              <a:buNone/>
            </a:pPr>
            <a:endParaRPr lang="en-US" dirty="0" smtClean="0"/>
          </a:p>
          <a:p>
            <a:pPr algn="ctr">
              <a:buNone/>
            </a:pPr>
            <a:r>
              <a:rPr lang="en-US" dirty="0" smtClean="0"/>
              <a:t>	</a:t>
            </a:r>
            <a:r>
              <a:rPr lang="en-US" sz="3800" dirty="0" smtClean="0"/>
              <a:t>Every year </a:t>
            </a:r>
            <a:r>
              <a:rPr lang="en-US" sz="3800" i="1" dirty="0" smtClean="0"/>
              <a:t>millions</a:t>
            </a:r>
            <a:r>
              <a:rPr lang="en-US" sz="3800" dirty="0" smtClean="0"/>
              <a:t> of dollars are improperly spent because of FWA.  It affects everyone.</a:t>
            </a:r>
          </a:p>
          <a:p>
            <a:pPr algn="ctr">
              <a:buNone/>
            </a:pPr>
            <a:endParaRPr lang="en-US" dirty="0" smtClean="0"/>
          </a:p>
          <a:p>
            <a:pPr algn="ctr">
              <a:buNone/>
            </a:pPr>
            <a:r>
              <a:rPr lang="en-US" sz="4000" b="1" dirty="0" smtClean="0"/>
              <a:t>Including </a:t>
            </a:r>
            <a:r>
              <a:rPr lang="en-US" sz="9300" b="1" u="sng" dirty="0" smtClean="0"/>
              <a:t>YOU</a:t>
            </a:r>
            <a:r>
              <a:rPr lang="en-US" sz="4000" dirty="0" smtClean="0"/>
              <a:t>.</a:t>
            </a:r>
          </a:p>
          <a:p>
            <a:pPr algn="ctr">
              <a:buNone/>
            </a:pPr>
            <a:endParaRPr lang="en-US" dirty="0" smtClean="0"/>
          </a:p>
          <a:p>
            <a:pPr algn="ctr">
              <a:buNone/>
            </a:pPr>
            <a:r>
              <a:rPr lang="en-US" sz="3800" dirty="0" smtClean="0"/>
              <a:t>This training will help you detect, correct, and prevent FWA. </a:t>
            </a:r>
          </a:p>
          <a:p>
            <a:pPr algn="ctr">
              <a:buNone/>
            </a:pPr>
            <a:r>
              <a:rPr lang="en-US" dirty="0" smtClean="0"/>
              <a:t> </a:t>
            </a:r>
          </a:p>
          <a:p>
            <a:pPr algn="ctr">
              <a:buNone/>
            </a:pPr>
            <a:r>
              <a:rPr lang="en-US" sz="9300" b="1" u="sng" dirty="0" smtClean="0"/>
              <a:t>YOU</a:t>
            </a:r>
            <a:r>
              <a:rPr lang="en-US" sz="4000" b="1" dirty="0" smtClean="0"/>
              <a:t> are part of the solution.  </a:t>
            </a:r>
          </a:p>
          <a:p>
            <a:pPr algn="ctr">
              <a:buNone/>
            </a:pPr>
            <a:endParaRPr lang="en-US" dirty="0" smtClean="0"/>
          </a:p>
          <a:p>
            <a:pPr algn="ctr">
              <a:buNone/>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a:t>
            </a:r>
            <a:endParaRPr lang="en-US" dirty="0"/>
          </a:p>
        </p:txBody>
      </p:sp>
    </p:spTree>
    <p:extLst>
      <p:ext uri="{BB962C8B-B14F-4D97-AF65-F5344CB8AC3E}">
        <p14:creationId xmlns:p14="http://schemas.microsoft.com/office/powerpoint/2010/main" val="3469693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706562"/>
          </a:xfrm>
        </p:spPr>
        <p:txBody>
          <a:bodyPr>
            <a:normAutofit/>
          </a:bodyPr>
          <a:lstStyle/>
          <a:p>
            <a:r>
              <a:rPr lang="en-US" dirty="0" smtClean="0">
                <a:solidFill>
                  <a:schemeClr val="tx2"/>
                </a:solidFill>
              </a:rPr>
              <a:t>How Do I Report Fraud, Waste, or Abuse?</a:t>
            </a:r>
            <a:endParaRPr lang="en-US" dirty="0">
              <a:solidFill>
                <a:schemeClr val="tx2"/>
              </a:solidFill>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28</a:t>
            </a:r>
            <a:endParaRPr lang="en-US" dirty="0"/>
          </a:p>
        </p:txBody>
      </p:sp>
    </p:spTree>
    <p:extLst>
      <p:ext uri="{BB962C8B-B14F-4D97-AF65-F5344CB8AC3E}">
        <p14:creationId xmlns:p14="http://schemas.microsoft.com/office/powerpoint/2010/main" val="3018836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Reporting FWA</a:t>
            </a:r>
            <a:endParaRPr lang="en-US" dirty="0"/>
          </a:p>
        </p:txBody>
      </p:sp>
      <p:sp>
        <p:nvSpPr>
          <p:cNvPr id="3" name="Content Placeholder 2"/>
          <p:cNvSpPr>
            <a:spLocks noGrp="1"/>
          </p:cNvSpPr>
          <p:nvPr>
            <p:ph idx="1"/>
          </p:nvPr>
        </p:nvSpPr>
        <p:spPr/>
        <p:txBody>
          <a:bodyPr>
            <a:normAutofit/>
          </a:bodyPr>
          <a:lstStyle/>
          <a:p>
            <a:pPr marL="0" indent="0">
              <a:buNone/>
            </a:pPr>
            <a:r>
              <a:rPr lang="en-US" sz="2700" dirty="0" smtClean="0"/>
              <a:t>Everyone is required to report suspected instances of FWA.  The standards of conduct that have been provided to you by your company should clearly state this obligation.  </a:t>
            </a:r>
          </a:p>
          <a:p>
            <a:pPr marL="0" indent="0">
              <a:spcBef>
                <a:spcPts val="1200"/>
              </a:spcBef>
              <a:buNone/>
            </a:pPr>
            <a:r>
              <a:rPr lang="en-US" sz="2700" dirty="0" smtClean="0"/>
              <a:t>Agencies </a:t>
            </a:r>
            <a:r>
              <a:rPr lang="en-US" sz="2700" dirty="0"/>
              <a:t>may not retaliate against you for making a good faith effort in reporting.</a:t>
            </a:r>
          </a:p>
          <a:p>
            <a:pPr marL="0" indent="0">
              <a:spcBef>
                <a:spcPts val="1200"/>
              </a:spcBef>
              <a:buNone/>
            </a:pPr>
            <a:r>
              <a:rPr lang="en-US" sz="2700" dirty="0" smtClean="0"/>
              <a:t>You </a:t>
            </a:r>
            <a:r>
              <a:rPr lang="en-US" sz="2700" dirty="0"/>
              <a:t>are required to assist, if applicable, in the resolution of reported FWA issues</a:t>
            </a:r>
            <a:r>
              <a:rPr lang="en-US" sz="2700" dirty="0" smtClean="0"/>
              <a:t>.</a:t>
            </a:r>
            <a:endParaRPr lang="en-US" sz="27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29</a:t>
            </a:r>
            <a:endParaRPr lang="en-US" dirty="0"/>
          </a:p>
        </p:txBody>
      </p:sp>
    </p:spTree>
    <p:extLst>
      <p:ext uri="{BB962C8B-B14F-4D97-AF65-F5344CB8AC3E}">
        <p14:creationId xmlns:p14="http://schemas.microsoft.com/office/powerpoint/2010/main" val="4152834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Reporting FWA</a:t>
            </a:r>
            <a:endParaRPr lang="en-US" dirty="0"/>
          </a:p>
        </p:txBody>
      </p:sp>
      <p:sp>
        <p:nvSpPr>
          <p:cNvPr id="3" name="Content Placeholder 2"/>
          <p:cNvSpPr>
            <a:spLocks noGrp="1"/>
          </p:cNvSpPr>
          <p:nvPr>
            <p:ph idx="1"/>
          </p:nvPr>
        </p:nvSpPr>
        <p:spPr>
          <a:xfrm>
            <a:off x="304800" y="1600200"/>
            <a:ext cx="8534400" cy="4525963"/>
          </a:xfrm>
        </p:spPr>
        <p:txBody>
          <a:bodyPr>
            <a:normAutofit/>
          </a:bodyPr>
          <a:lstStyle/>
          <a:p>
            <a:pPr marL="0" indent="0">
              <a:buNone/>
            </a:pPr>
            <a:r>
              <a:rPr lang="en-US" sz="2700" dirty="0" smtClean="0"/>
              <a:t>Every sponsor is required to have a mechanism in place in which potential fraud, waste, or abuse (FWA) may be reported by employees, first tier, downstream, and related entities.  Agencies must be able to accept anonymous reports and cannot retaliate against you for reporting.  </a:t>
            </a:r>
          </a:p>
          <a:p>
            <a:pPr marL="0" indent="0">
              <a:buNone/>
            </a:pPr>
            <a:r>
              <a:rPr lang="en-US" sz="2700" u="sng" dirty="0" smtClean="0"/>
              <a:t>Reporting FWA:</a:t>
            </a:r>
          </a:p>
          <a:p>
            <a:pPr marL="0" indent="0">
              <a:buNone/>
            </a:pPr>
            <a:r>
              <a:rPr lang="en-US" sz="2000" dirty="0" smtClean="0"/>
              <a:t>Office of the Inspector General: </a:t>
            </a:r>
            <a:r>
              <a:rPr lang="en-US" sz="2000" u="sng" dirty="0" smtClean="0">
                <a:solidFill>
                  <a:srgbClr val="00B0F0"/>
                </a:solidFill>
                <a:hlinkClick r:id="rId3"/>
              </a:rPr>
              <a:t>https://oig.hhs.gov</a:t>
            </a:r>
            <a:r>
              <a:rPr lang="en-US" sz="2000" u="sng" dirty="0" smtClean="0">
                <a:solidFill>
                  <a:srgbClr val="00B0F0"/>
                </a:solidFill>
              </a:rPr>
              <a:t> </a:t>
            </a:r>
          </a:p>
          <a:p>
            <a:pPr marL="0" indent="0">
              <a:buNone/>
            </a:pPr>
            <a:r>
              <a:rPr lang="en-US" sz="2000" dirty="0" smtClean="0"/>
              <a:t>Center for Medicare/Medicaid Services: </a:t>
            </a:r>
            <a:r>
              <a:rPr lang="en-US" sz="2000" u="sng" dirty="0" smtClean="0">
                <a:solidFill>
                  <a:srgbClr val="00B0F0"/>
                </a:solidFill>
                <a:hlinkClick r:id="rId4"/>
              </a:rPr>
              <a:t>http://www.cms.gov</a:t>
            </a:r>
            <a:r>
              <a:rPr lang="en-US" sz="2000" u="sng" dirty="0" smtClean="0">
                <a:solidFill>
                  <a:srgbClr val="00B0F0"/>
                </a:solidFill>
              </a:rPr>
              <a:t> </a:t>
            </a:r>
          </a:p>
          <a:p>
            <a:pPr marL="0" indent="0">
              <a:buNone/>
            </a:pPr>
            <a:endParaRPr lang="en-US" sz="2000" dirty="0" smtClean="0">
              <a:solidFill>
                <a:srgbClr val="00B0F0"/>
              </a:solidFill>
            </a:endParaRPr>
          </a:p>
          <a:p>
            <a:pPr marL="0" indent="0">
              <a:buNone/>
            </a:pPr>
            <a:r>
              <a:rPr lang="en-US" sz="2000" dirty="0" smtClean="0">
                <a:solidFill>
                  <a:srgbClr val="00B0F0"/>
                </a:solidFill>
              </a:rPr>
              <a:t>Internally: Jim George, 781-784-4944 x 207</a:t>
            </a:r>
            <a:endParaRPr lang="en-US" sz="2000" dirty="0">
              <a:solidFill>
                <a:srgbClr val="00B0F0"/>
              </a:solidFill>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30</a:t>
            </a:r>
            <a:endParaRPr lang="en-US" dirty="0"/>
          </a:p>
        </p:txBody>
      </p:sp>
    </p:spTree>
    <p:extLst>
      <p:ext uri="{BB962C8B-B14F-4D97-AF65-F5344CB8AC3E}">
        <p14:creationId xmlns:p14="http://schemas.microsoft.com/office/powerpoint/2010/main" val="49849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Correction</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31</a:t>
            </a:r>
            <a:endParaRPr lang="en-US" dirty="0"/>
          </a:p>
        </p:txBody>
      </p:sp>
    </p:spTree>
    <p:extLst>
      <p:ext uri="{BB962C8B-B14F-4D97-AF65-F5344CB8AC3E}">
        <p14:creationId xmlns:p14="http://schemas.microsoft.com/office/powerpoint/2010/main" val="3483358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Correction</a:t>
            </a:r>
            <a:endParaRPr lang="en-US" dirty="0"/>
          </a:p>
        </p:txBody>
      </p:sp>
      <p:sp>
        <p:nvSpPr>
          <p:cNvPr id="3" name="Content Placeholder 2"/>
          <p:cNvSpPr>
            <a:spLocks noGrp="1"/>
          </p:cNvSpPr>
          <p:nvPr>
            <p:ph idx="1"/>
          </p:nvPr>
        </p:nvSpPr>
        <p:spPr>
          <a:xfrm>
            <a:off x="457200" y="2514600"/>
            <a:ext cx="8229600" cy="2590800"/>
          </a:xfrm>
        </p:spPr>
        <p:txBody>
          <a:bodyPr>
            <a:normAutofit fontScale="92500"/>
          </a:bodyPr>
          <a:lstStyle/>
          <a:p>
            <a:pPr>
              <a:buNone/>
            </a:pPr>
            <a:r>
              <a:rPr lang="en-US" dirty="0" smtClean="0"/>
              <a:t>	</a:t>
            </a:r>
            <a:r>
              <a:rPr lang="en-US" sz="2700" dirty="0"/>
              <a:t>Once fraud, waste, or abuse has been detected it must be promptly investigated and, if validated, must be corrected within a reasonable period.  </a:t>
            </a:r>
          </a:p>
          <a:p>
            <a:pPr>
              <a:buNone/>
            </a:pPr>
            <a:r>
              <a:rPr lang="en-US" sz="2700" dirty="0" smtClean="0"/>
              <a:t>	Correcting the problem saves the government money and ensures you are in compliance with CMS’ requirements.</a:t>
            </a:r>
            <a:endParaRPr lang="en-US" sz="2700"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32</a:t>
            </a:r>
            <a:endParaRPr lang="en-US" dirty="0"/>
          </a:p>
        </p:txBody>
      </p:sp>
    </p:spTree>
    <p:extLst>
      <p:ext uri="{BB962C8B-B14F-4D97-AF65-F5344CB8AC3E}">
        <p14:creationId xmlns:p14="http://schemas.microsoft.com/office/powerpoint/2010/main" val="1059056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Correct Issues?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2700" dirty="0" smtClean="0"/>
              <a:t>Once issues have been identified, a plan to correct the issue needs to be developed.  Consult your compliance officer to find out the process for the corrective action plan development.</a:t>
            </a:r>
          </a:p>
          <a:p>
            <a:pPr>
              <a:buNone/>
            </a:pPr>
            <a:endParaRPr lang="en-US" sz="2700" dirty="0" smtClean="0"/>
          </a:p>
          <a:p>
            <a:pPr>
              <a:buNone/>
            </a:pPr>
            <a:r>
              <a:rPr lang="en-US" sz="2700" dirty="0" smtClean="0"/>
              <a:t>	The actual plan is going to vary, depending on the specific circumstances.  </a:t>
            </a:r>
          </a:p>
          <a:p>
            <a:pPr algn="ctr">
              <a:buNone/>
            </a:pPr>
            <a:endParaRPr lang="en-US" dirty="0" smtClean="0"/>
          </a:p>
          <a:p>
            <a:pPr algn="ctr">
              <a:buNone/>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33</a:t>
            </a:r>
            <a:endParaRPr lang="en-US" dirty="0"/>
          </a:p>
        </p:txBody>
      </p:sp>
    </p:spTree>
    <p:extLst>
      <p:ext uri="{BB962C8B-B14F-4D97-AF65-F5344CB8AC3E}">
        <p14:creationId xmlns:p14="http://schemas.microsoft.com/office/powerpoint/2010/main" val="2519348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Laws You Need to Know About </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34</a:t>
            </a:r>
            <a:endParaRPr lang="en-US" dirty="0"/>
          </a:p>
        </p:txBody>
      </p:sp>
    </p:spTree>
    <p:extLst>
      <p:ext uri="{BB962C8B-B14F-4D97-AF65-F5344CB8AC3E}">
        <p14:creationId xmlns:p14="http://schemas.microsoft.com/office/powerpoint/2010/main" val="1033415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Laws</a:t>
            </a:r>
            <a:endParaRPr lang="en-US" dirty="0"/>
          </a:p>
        </p:txBody>
      </p:sp>
      <p:sp>
        <p:nvSpPr>
          <p:cNvPr id="3" name="Content Placeholder 2"/>
          <p:cNvSpPr>
            <a:spLocks noGrp="1"/>
          </p:cNvSpPr>
          <p:nvPr>
            <p:ph idx="1"/>
          </p:nvPr>
        </p:nvSpPr>
        <p:spPr/>
        <p:txBody>
          <a:bodyPr/>
          <a:lstStyle/>
          <a:p>
            <a:pPr marL="0" indent="0">
              <a:buNone/>
            </a:pPr>
            <a:r>
              <a:rPr lang="en-US" dirty="0" smtClean="0"/>
              <a:t>The following slides provide very high level information </a:t>
            </a:r>
            <a:r>
              <a:rPr lang="en-US" sz="2700" dirty="0" smtClean="0"/>
              <a:t>about</a:t>
            </a:r>
            <a:r>
              <a:rPr lang="en-US" dirty="0" smtClean="0"/>
              <a:t> specific laws.  For details about the specific laws, such as safe harbor provisions, consult the applicable statute and regulations concerning the law.</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35</a:t>
            </a:r>
            <a:endParaRPr lang="en-US" dirty="0"/>
          </a:p>
        </p:txBody>
      </p:sp>
    </p:spTree>
    <p:extLst>
      <p:ext uri="{BB962C8B-B14F-4D97-AF65-F5344CB8AC3E}">
        <p14:creationId xmlns:p14="http://schemas.microsoft.com/office/powerpoint/2010/main" val="3530258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Civil Fraud</a:t>
            </a:r>
            <a:br>
              <a:rPr lang="en-US" dirty="0" smtClean="0"/>
            </a:br>
            <a:r>
              <a:rPr lang="en-US" dirty="0" smtClean="0"/>
              <a:t>Civil False Claims Act</a:t>
            </a:r>
            <a:endParaRPr lang="en-US" dirty="0"/>
          </a:p>
        </p:txBody>
      </p:sp>
      <p:sp>
        <p:nvSpPr>
          <p:cNvPr id="3" name="Content Placeholder 2"/>
          <p:cNvSpPr>
            <a:spLocks noGrp="1"/>
          </p:cNvSpPr>
          <p:nvPr>
            <p:ph idx="1"/>
          </p:nvPr>
        </p:nvSpPr>
        <p:spPr>
          <a:xfrm>
            <a:off x="304800" y="1600200"/>
            <a:ext cx="8534400" cy="5093732"/>
          </a:xfrm>
        </p:spPr>
        <p:txBody>
          <a:bodyPr>
            <a:normAutofit fontScale="55000" lnSpcReduction="20000"/>
          </a:bodyPr>
          <a:lstStyle/>
          <a:p>
            <a:pPr>
              <a:buNone/>
            </a:pPr>
            <a:r>
              <a:rPr lang="en-US" sz="4300" b="1" u="sng" dirty="0" smtClean="0"/>
              <a:t>Prohibits:</a:t>
            </a:r>
          </a:p>
          <a:p>
            <a:pPr algn="ctr">
              <a:buNone/>
            </a:pPr>
            <a:endParaRPr lang="en-US" sz="1000" dirty="0" smtClean="0"/>
          </a:p>
          <a:p>
            <a:pPr>
              <a:spcAft>
                <a:spcPts val="300"/>
              </a:spcAft>
            </a:pPr>
            <a:r>
              <a:rPr lang="en-US" sz="3900" dirty="0" smtClean="0"/>
              <a:t>Presenting a false claim for payment or approval; </a:t>
            </a:r>
          </a:p>
          <a:p>
            <a:pPr>
              <a:spcAft>
                <a:spcPts val="300"/>
              </a:spcAft>
            </a:pPr>
            <a:r>
              <a:rPr lang="en-US" sz="3900" dirty="0" smtClean="0"/>
              <a:t>Making or using a false record or statement in support of a false claim;</a:t>
            </a:r>
          </a:p>
          <a:p>
            <a:pPr>
              <a:spcAft>
                <a:spcPts val="300"/>
              </a:spcAft>
            </a:pPr>
            <a:r>
              <a:rPr lang="en-US" sz="3900" dirty="0" smtClean="0"/>
              <a:t>Conspiring to violate the False Claims Act; </a:t>
            </a:r>
          </a:p>
          <a:p>
            <a:pPr>
              <a:spcAft>
                <a:spcPts val="300"/>
              </a:spcAft>
            </a:pPr>
            <a:r>
              <a:rPr lang="en-US" sz="3900" dirty="0" smtClean="0"/>
              <a:t>Falsely certifying the type/amount of property to be used by the Government; </a:t>
            </a:r>
          </a:p>
          <a:p>
            <a:pPr>
              <a:spcAft>
                <a:spcPts val="300"/>
              </a:spcAft>
            </a:pPr>
            <a:r>
              <a:rPr lang="en-US" sz="3900" dirty="0" smtClean="0"/>
              <a:t>Certifying receipt of property without knowing if it’s true; </a:t>
            </a:r>
          </a:p>
          <a:p>
            <a:pPr>
              <a:spcAft>
                <a:spcPts val="300"/>
              </a:spcAft>
            </a:pPr>
            <a:r>
              <a:rPr lang="en-US" sz="3900" dirty="0" smtClean="0"/>
              <a:t>Buying property from an unauthorized Government officer; and </a:t>
            </a:r>
          </a:p>
          <a:p>
            <a:r>
              <a:rPr lang="en-US" sz="3900" dirty="0" smtClean="0"/>
              <a:t>Knowingly concealing or knowingly and improperly avoiding or decreasing an obligation to pay the Government.</a:t>
            </a:r>
          </a:p>
          <a:p>
            <a:endParaRPr lang="en-US" dirty="0" smtClean="0"/>
          </a:p>
          <a:p>
            <a:pPr>
              <a:buNone/>
            </a:pPr>
            <a:r>
              <a:rPr lang="en-US" dirty="0" smtClean="0"/>
              <a:t>31 United States Code § 3729-3733</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36</a:t>
            </a:r>
            <a:endParaRPr lang="en-US" dirty="0"/>
          </a:p>
        </p:txBody>
      </p:sp>
    </p:spTree>
    <p:extLst>
      <p:ext uri="{BB962C8B-B14F-4D97-AF65-F5344CB8AC3E}">
        <p14:creationId xmlns:p14="http://schemas.microsoft.com/office/powerpoint/2010/main" val="4092719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Civil False Claims Act Damages and Penalties</a:t>
            </a:r>
            <a:endParaRPr lang="en-US" dirty="0"/>
          </a:p>
        </p:txBody>
      </p:sp>
      <p:sp>
        <p:nvSpPr>
          <p:cNvPr id="3" name="Content Placeholder 2"/>
          <p:cNvSpPr>
            <a:spLocks noGrp="1"/>
          </p:cNvSpPr>
          <p:nvPr>
            <p:ph idx="1"/>
          </p:nvPr>
        </p:nvSpPr>
        <p:spPr>
          <a:xfrm>
            <a:off x="381000" y="1828800"/>
            <a:ext cx="8229600" cy="4297363"/>
          </a:xfrm>
        </p:spPr>
        <p:txBody>
          <a:bodyPr/>
          <a:lstStyle/>
          <a:p>
            <a:pPr marL="0" indent="0">
              <a:buNone/>
            </a:pPr>
            <a:r>
              <a:rPr lang="en-US" sz="2700" dirty="0" smtClean="0"/>
              <a:t>The damages may be tripled.  </a:t>
            </a:r>
          </a:p>
          <a:p>
            <a:pPr marL="0" indent="0">
              <a:buNone/>
            </a:pPr>
            <a:r>
              <a:rPr lang="en-US" sz="2700" dirty="0" smtClean="0"/>
              <a:t>Civil Money Penalty between $5,000 and $10,000 for each claim. </a:t>
            </a:r>
            <a:r>
              <a:rPr lang="en-US" dirty="0" smtClean="0"/>
              <a:t>	</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37</a:t>
            </a:r>
            <a:endParaRPr lang="en-US" dirty="0"/>
          </a:p>
        </p:txBody>
      </p:sp>
    </p:spTree>
    <p:extLst>
      <p:ext uri="{BB962C8B-B14F-4D97-AF65-F5344CB8AC3E}">
        <p14:creationId xmlns:p14="http://schemas.microsoft.com/office/powerpoint/2010/main" val="134926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900" dirty="0" smtClean="0"/>
              <a:t>Meet the regulatory requirement for training and education</a:t>
            </a:r>
          </a:p>
          <a:p>
            <a:r>
              <a:rPr lang="en-US" sz="2900" dirty="0" smtClean="0"/>
              <a:t>Provide information on the scope of FWA</a:t>
            </a:r>
          </a:p>
          <a:p>
            <a:r>
              <a:rPr lang="en-US" sz="2900" dirty="0" smtClean="0"/>
              <a:t>Explain obligation of everyone to detect, prevent, and correct FWA</a:t>
            </a:r>
          </a:p>
          <a:p>
            <a:r>
              <a:rPr lang="en-US" sz="2900" dirty="0" smtClean="0"/>
              <a:t>Provide information on how to report FWA</a:t>
            </a:r>
          </a:p>
          <a:p>
            <a:r>
              <a:rPr lang="en-US" sz="2900" dirty="0" smtClean="0"/>
              <a:t>Provide information on laws pertaining to FWA</a:t>
            </a:r>
          </a:p>
          <a:p>
            <a:pPr>
              <a:buClr>
                <a:schemeClr val="tx2"/>
              </a:buClr>
              <a:buFont typeface="Wingdings" pitchFamily="2" charset="2"/>
              <a:buChar char="v"/>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a:t>
            </a:r>
            <a:endParaRPr lang="en-US" dirty="0"/>
          </a:p>
        </p:txBody>
      </p:sp>
    </p:spTree>
    <p:extLst>
      <p:ext uri="{BB962C8B-B14F-4D97-AF65-F5344CB8AC3E}">
        <p14:creationId xmlns:p14="http://schemas.microsoft.com/office/powerpoint/2010/main" val="4177514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Criminal Fraud Penalties</a:t>
            </a:r>
            <a:endParaRPr lang="en-US" dirty="0"/>
          </a:p>
        </p:txBody>
      </p:sp>
      <p:sp>
        <p:nvSpPr>
          <p:cNvPr id="3" name="Content Placeholder 2"/>
          <p:cNvSpPr>
            <a:spLocks noGrp="1"/>
          </p:cNvSpPr>
          <p:nvPr>
            <p:ph idx="1"/>
          </p:nvPr>
        </p:nvSpPr>
        <p:spPr>
          <a:xfrm>
            <a:off x="381000" y="2209800"/>
            <a:ext cx="8229600" cy="2895600"/>
          </a:xfrm>
        </p:spPr>
        <p:txBody>
          <a:bodyPr>
            <a:normAutofit/>
          </a:bodyPr>
          <a:lstStyle/>
          <a:p>
            <a:pPr marL="0" indent="0">
              <a:buNone/>
            </a:pPr>
            <a:r>
              <a:rPr lang="en-US" sz="2700" dirty="0" smtClean="0"/>
              <a:t>If convicted, the individual shall be fined, imprisoned, or both.  If the violations resulted in death, the individual may be imprisoned for any term of years or for life, or both.</a:t>
            </a:r>
          </a:p>
          <a:p>
            <a:pPr algn="ctr">
              <a:buNone/>
            </a:pPr>
            <a:endParaRPr lang="en-US" sz="2700" dirty="0" smtClean="0"/>
          </a:p>
          <a:p>
            <a:pPr algn="ctr">
              <a:buNone/>
            </a:pPr>
            <a:r>
              <a:rPr lang="en-US" sz="2700" dirty="0" smtClean="0"/>
              <a:t>18 United States Code §1347</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38</a:t>
            </a:r>
            <a:endParaRPr lang="en-US" dirty="0"/>
          </a:p>
        </p:txBody>
      </p:sp>
    </p:spTree>
    <p:extLst>
      <p:ext uri="{BB962C8B-B14F-4D97-AF65-F5344CB8AC3E}">
        <p14:creationId xmlns:p14="http://schemas.microsoft.com/office/powerpoint/2010/main" val="2647543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Anti-Kickback Statute</a:t>
            </a:r>
            <a:endParaRPr lang="en-US" dirty="0"/>
          </a:p>
        </p:txBody>
      </p:sp>
      <p:sp>
        <p:nvSpPr>
          <p:cNvPr id="3" name="Content Placeholder 2"/>
          <p:cNvSpPr>
            <a:spLocks noGrp="1"/>
          </p:cNvSpPr>
          <p:nvPr>
            <p:ph idx="1"/>
          </p:nvPr>
        </p:nvSpPr>
        <p:spPr/>
        <p:txBody>
          <a:bodyPr>
            <a:normAutofit lnSpcReduction="10000"/>
          </a:bodyPr>
          <a:lstStyle/>
          <a:p>
            <a:pPr>
              <a:buNone/>
            </a:pPr>
            <a:r>
              <a:rPr lang="en-US" sz="2700" b="1" u="sng" dirty="0" smtClean="0"/>
              <a:t>Prohibits:</a:t>
            </a:r>
          </a:p>
          <a:p>
            <a:pPr algn="ctr">
              <a:buNone/>
            </a:pPr>
            <a:endParaRPr lang="en-US" sz="1400" dirty="0" smtClean="0"/>
          </a:p>
          <a:p>
            <a:pPr>
              <a:buNone/>
            </a:pPr>
            <a:r>
              <a:rPr lang="en-US" sz="2900" dirty="0" smtClean="0"/>
              <a:t>	Knowingly and willfully soliciting, receiving, offering or paying remuneration (including any kickback, bribe, or rebate) for referrals for services that are paid in whole or in part under a federal health care program (which includes the Medicare program).</a:t>
            </a:r>
          </a:p>
          <a:p>
            <a:pPr>
              <a:buNone/>
            </a:pPr>
            <a:endParaRPr lang="en-US" sz="2900" dirty="0" smtClean="0"/>
          </a:p>
          <a:p>
            <a:pPr>
              <a:buNone/>
            </a:pPr>
            <a:r>
              <a:rPr lang="en-US" sz="2900" dirty="0" smtClean="0"/>
              <a:t>42 United States Code §1320a-7b(b)</a:t>
            </a:r>
            <a:endParaRPr lang="en-US" sz="29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39</a:t>
            </a:r>
            <a:endParaRPr lang="en-US" dirty="0"/>
          </a:p>
        </p:txBody>
      </p:sp>
    </p:spTree>
    <p:extLst>
      <p:ext uri="{BB962C8B-B14F-4D97-AF65-F5344CB8AC3E}">
        <p14:creationId xmlns:p14="http://schemas.microsoft.com/office/powerpoint/2010/main" val="3225126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Anti-Kickback Statute Penalties</a:t>
            </a:r>
            <a:endParaRPr lang="en-US" dirty="0"/>
          </a:p>
        </p:txBody>
      </p:sp>
      <p:sp>
        <p:nvSpPr>
          <p:cNvPr id="3" name="Content Placeholder 2"/>
          <p:cNvSpPr>
            <a:spLocks noGrp="1"/>
          </p:cNvSpPr>
          <p:nvPr>
            <p:ph idx="1"/>
          </p:nvPr>
        </p:nvSpPr>
        <p:spPr>
          <a:xfrm>
            <a:off x="457200" y="2590800"/>
            <a:ext cx="8229600" cy="1600200"/>
          </a:xfrm>
        </p:spPr>
        <p:txBody>
          <a:bodyPr>
            <a:normAutofit/>
          </a:bodyPr>
          <a:lstStyle/>
          <a:p>
            <a:pPr marL="0" indent="0">
              <a:buNone/>
            </a:pPr>
            <a:r>
              <a:rPr lang="en-US" sz="2700" dirty="0" smtClean="0"/>
              <a:t>Fine of up to $25,000, imprisonment up to five (5) years, or both fine and imprisonment.</a:t>
            </a:r>
            <a:endParaRPr lang="en-US" sz="27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40</a:t>
            </a:r>
            <a:endParaRPr lang="en-US" dirty="0"/>
          </a:p>
        </p:txBody>
      </p:sp>
    </p:spTree>
    <p:extLst>
      <p:ext uri="{BB962C8B-B14F-4D97-AF65-F5344CB8AC3E}">
        <p14:creationId xmlns:p14="http://schemas.microsoft.com/office/powerpoint/2010/main" val="3189634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Stark  Statute</a:t>
            </a:r>
            <a:br>
              <a:rPr lang="en-US" dirty="0" smtClean="0"/>
            </a:br>
            <a:r>
              <a:rPr lang="en-US" dirty="0" smtClean="0"/>
              <a:t>(Physician Self-Referral Law)</a:t>
            </a:r>
            <a:endParaRPr lang="en-US" dirty="0"/>
          </a:p>
        </p:txBody>
      </p:sp>
      <p:sp>
        <p:nvSpPr>
          <p:cNvPr id="3" name="Content Placeholder 2"/>
          <p:cNvSpPr>
            <a:spLocks noGrp="1"/>
          </p:cNvSpPr>
          <p:nvPr>
            <p:ph idx="1"/>
          </p:nvPr>
        </p:nvSpPr>
        <p:spPr/>
        <p:txBody>
          <a:bodyPr>
            <a:normAutofit/>
          </a:bodyPr>
          <a:lstStyle/>
          <a:p>
            <a:pPr marL="0" indent="0">
              <a:buNone/>
            </a:pPr>
            <a:r>
              <a:rPr lang="en-US" sz="2700" dirty="0" smtClean="0"/>
              <a:t>Prohibits a physician from making a referral for certain designated health services to an entity in which the physician (or a member of his or her family) has an ownership/investment interest or with which he or she has a compensation arrangement (exceptions apply).</a:t>
            </a:r>
          </a:p>
          <a:p>
            <a:pPr algn="ctr">
              <a:buNone/>
            </a:pPr>
            <a:endParaRPr lang="en-US" sz="2700" dirty="0" smtClean="0"/>
          </a:p>
          <a:p>
            <a:pPr algn="ctr">
              <a:buNone/>
            </a:pPr>
            <a:endParaRPr lang="en-US" sz="2700" dirty="0" smtClean="0"/>
          </a:p>
          <a:p>
            <a:pPr>
              <a:buNone/>
            </a:pPr>
            <a:r>
              <a:rPr lang="en-US" sz="2700" dirty="0" smtClean="0"/>
              <a:t>42 United States Code §1395nn</a:t>
            </a:r>
            <a:endParaRPr lang="en-US" sz="2700"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41</a:t>
            </a:r>
            <a:endParaRPr lang="en-US" dirty="0"/>
          </a:p>
        </p:txBody>
      </p:sp>
    </p:spTree>
    <p:extLst>
      <p:ext uri="{BB962C8B-B14F-4D97-AF65-F5344CB8AC3E}">
        <p14:creationId xmlns:p14="http://schemas.microsoft.com/office/powerpoint/2010/main" val="2155249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Stark Statute Damages and Penalties</a:t>
            </a:r>
            <a:endParaRPr lang="en-US" dirty="0"/>
          </a:p>
        </p:txBody>
      </p:sp>
      <p:sp>
        <p:nvSpPr>
          <p:cNvPr id="3" name="Content Placeholder 2"/>
          <p:cNvSpPr>
            <a:spLocks noGrp="1"/>
          </p:cNvSpPr>
          <p:nvPr>
            <p:ph idx="1"/>
          </p:nvPr>
        </p:nvSpPr>
        <p:spPr>
          <a:xfrm>
            <a:off x="457200" y="2209800"/>
            <a:ext cx="8229600" cy="2743200"/>
          </a:xfrm>
        </p:spPr>
        <p:txBody>
          <a:bodyPr>
            <a:normAutofit/>
          </a:bodyPr>
          <a:lstStyle/>
          <a:p>
            <a:pPr marL="0" indent="0">
              <a:buNone/>
            </a:pPr>
            <a:r>
              <a:rPr lang="en-US" sz="2700" dirty="0" smtClean="0"/>
              <a:t>Medicare claims tainted by an arrangement that does not comply with Stark are not payable.  </a:t>
            </a:r>
          </a:p>
          <a:p>
            <a:pPr marL="0" indent="0">
              <a:buNone/>
            </a:pPr>
            <a:r>
              <a:rPr lang="en-US" sz="2700" dirty="0" smtClean="0"/>
              <a:t>Up to a </a:t>
            </a:r>
            <a:r>
              <a:rPr lang="en-US" sz="2700" b="1" dirty="0" smtClean="0"/>
              <a:t>$15,000 </a:t>
            </a:r>
            <a:r>
              <a:rPr lang="en-US" sz="2700" u="sng" dirty="0" smtClean="0"/>
              <a:t>fine for each service provided</a:t>
            </a:r>
            <a:r>
              <a:rPr lang="en-US" sz="2700" dirty="0" smtClean="0"/>
              <a:t>.  </a:t>
            </a:r>
          </a:p>
          <a:p>
            <a:pPr marL="0" indent="0">
              <a:buNone/>
            </a:pPr>
            <a:r>
              <a:rPr lang="en-US" sz="2700" dirty="0" smtClean="0"/>
              <a:t>Up to </a:t>
            </a:r>
            <a:r>
              <a:rPr lang="en-US" sz="2700" b="1" dirty="0" smtClean="0"/>
              <a:t>a $100,000</a:t>
            </a:r>
            <a:r>
              <a:rPr lang="en-US" sz="2700" dirty="0" smtClean="0"/>
              <a:t> </a:t>
            </a:r>
            <a:r>
              <a:rPr lang="en-US" sz="2700" u="sng" dirty="0" smtClean="0"/>
              <a:t>fine for entering into an arrangement or scheme</a:t>
            </a:r>
            <a:r>
              <a:rPr lang="en-US" sz="2700" dirty="0" smtClean="0"/>
              <a:t>.</a:t>
            </a:r>
            <a:endParaRPr lang="en-US" sz="27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42</a:t>
            </a:r>
            <a:endParaRPr lang="en-US" dirty="0"/>
          </a:p>
        </p:txBody>
      </p:sp>
    </p:spTree>
    <p:extLst>
      <p:ext uri="{BB962C8B-B14F-4D97-AF65-F5344CB8AC3E}">
        <p14:creationId xmlns:p14="http://schemas.microsoft.com/office/powerpoint/2010/main" val="2026898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a:t>
            </a:r>
            <a:endParaRPr lang="en-US" dirty="0"/>
          </a:p>
        </p:txBody>
      </p:sp>
      <p:sp>
        <p:nvSpPr>
          <p:cNvPr id="3" name="Content Placeholder 2"/>
          <p:cNvSpPr>
            <a:spLocks noGrp="1"/>
          </p:cNvSpPr>
          <p:nvPr>
            <p:ph idx="1"/>
          </p:nvPr>
        </p:nvSpPr>
        <p:spPr/>
        <p:txBody>
          <a:bodyPr>
            <a:normAutofit/>
          </a:bodyPr>
          <a:lstStyle/>
          <a:p>
            <a:pPr marL="0" indent="0">
              <a:buNone/>
            </a:pPr>
            <a:r>
              <a:rPr lang="en-US" sz="2700" dirty="0" smtClean="0"/>
              <a:t>No Federal health care program payment may be made for any item or service furnished, ordered, or prescribed by an individual or entity excluded by the Office of Inspector General.</a:t>
            </a:r>
          </a:p>
          <a:p>
            <a:pPr marL="0" indent="0">
              <a:buNone/>
            </a:pPr>
            <a:endParaRPr lang="en-US" sz="2700" dirty="0" smtClean="0"/>
          </a:p>
          <a:p>
            <a:pPr marL="0" indent="0">
              <a:buNone/>
            </a:pPr>
            <a:r>
              <a:rPr lang="en-US" sz="2700" dirty="0" smtClean="0"/>
              <a:t>42 U.S.C. §1395(e)(1)</a:t>
            </a:r>
          </a:p>
          <a:p>
            <a:pPr marL="0" indent="0">
              <a:buNone/>
            </a:pPr>
            <a:r>
              <a:rPr lang="en-US" sz="2700" dirty="0" smtClean="0"/>
              <a:t>42 C.F.R. §1001.1901</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43</a:t>
            </a:r>
            <a:endParaRPr lang="en-US" dirty="0"/>
          </a:p>
        </p:txBody>
      </p:sp>
    </p:spTree>
    <p:extLst>
      <p:ext uri="{BB962C8B-B14F-4D97-AF65-F5344CB8AC3E}">
        <p14:creationId xmlns:p14="http://schemas.microsoft.com/office/powerpoint/2010/main" val="3798985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a:t>
            </a:r>
            <a:endParaRPr lang="en-US" dirty="0"/>
          </a:p>
        </p:txBody>
      </p:sp>
      <p:sp>
        <p:nvSpPr>
          <p:cNvPr id="3" name="Content Placeholder 2"/>
          <p:cNvSpPr>
            <a:spLocks noGrp="1"/>
          </p:cNvSpPr>
          <p:nvPr>
            <p:ph idx="1"/>
          </p:nvPr>
        </p:nvSpPr>
        <p:spPr>
          <a:xfrm>
            <a:off x="228600" y="1600200"/>
            <a:ext cx="8610600" cy="4525963"/>
          </a:xfrm>
        </p:spPr>
        <p:txBody>
          <a:bodyPr>
            <a:noAutofit/>
          </a:bodyPr>
          <a:lstStyle/>
          <a:p>
            <a:pPr marL="0" indent="0">
              <a:buNone/>
            </a:pPr>
            <a:r>
              <a:rPr lang="en-US" sz="2700" dirty="0" smtClean="0"/>
              <a:t>Health Insurance Portability and Accountability Act of 1996 (P.L. 104-191)</a:t>
            </a:r>
          </a:p>
          <a:p>
            <a:pPr marL="571500"/>
            <a:r>
              <a:rPr lang="en-US" sz="2700" dirty="0" smtClean="0"/>
              <a:t>Created greater access to health care insurance, protection of privacy of health care data, and promoted standardization and efficiency in the health care industry.</a:t>
            </a:r>
          </a:p>
          <a:p>
            <a:pPr marL="571500"/>
            <a:r>
              <a:rPr lang="en-US" sz="2700" dirty="0" smtClean="0"/>
              <a:t>Safeguards to prevent unauthorized access to protected health care information.  </a:t>
            </a:r>
          </a:p>
          <a:p>
            <a:pPr marL="571500"/>
            <a:r>
              <a:rPr lang="en-US" sz="2700" dirty="0" smtClean="0"/>
              <a:t>As an individual who has access to protected health care information, you are responsible for adhering to HIPAA.</a:t>
            </a:r>
            <a:endParaRPr lang="en-US" sz="27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44</a:t>
            </a:r>
            <a:endParaRPr lang="en-US" dirty="0"/>
          </a:p>
        </p:txBody>
      </p:sp>
    </p:spTree>
    <p:extLst>
      <p:ext uri="{BB962C8B-B14F-4D97-AF65-F5344CB8AC3E}">
        <p14:creationId xmlns:p14="http://schemas.microsoft.com/office/powerpoint/2010/main" val="1725258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Consequences</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45</a:t>
            </a:r>
            <a:endParaRPr lang="en-US" dirty="0"/>
          </a:p>
        </p:txBody>
      </p:sp>
    </p:spTree>
    <p:extLst>
      <p:ext uri="{BB962C8B-B14F-4D97-AF65-F5344CB8AC3E}">
        <p14:creationId xmlns:p14="http://schemas.microsoft.com/office/powerpoint/2010/main" val="837649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Committing Fraud, Waste, or Abuse</a:t>
            </a:r>
            <a:endParaRPr lang="en-US" dirty="0"/>
          </a:p>
        </p:txBody>
      </p:sp>
      <p:sp>
        <p:nvSpPr>
          <p:cNvPr id="3" name="Content Placeholder 2"/>
          <p:cNvSpPr>
            <a:spLocks noGrp="1"/>
          </p:cNvSpPr>
          <p:nvPr>
            <p:ph idx="1"/>
          </p:nvPr>
        </p:nvSpPr>
        <p:spPr>
          <a:xfrm>
            <a:off x="457200" y="1752600"/>
            <a:ext cx="8229600" cy="4648200"/>
          </a:xfrm>
        </p:spPr>
        <p:txBody>
          <a:bodyPr>
            <a:normAutofit/>
          </a:bodyPr>
          <a:lstStyle/>
          <a:p>
            <a:pPr marL="0" indent="0">
              <a:buNone/>
            </a:pPr>
            <a:r>
              <a:rPr lang="en-US" sz="2700" dirty="0" smtClean="0"/>
              <a:t>The following are potential penalties.  The actual consequence depends on the violation.</a:t>
            </a:r>
          </a:p>
          <a:p>
            <a:r>
              <a:rPr lang="en-US" sz="2700" dirty="0" smtClean="0"/>
              <a:t>Civil Money Penalties</a:t>
            </a:r>
          </a:p>
          <a:p>
            <a:r>
              <a:rPr lang="en-US" sz="2700" dirty="0" smtClean="0"/>
              <a:t>Criminal Conviction/Fines</a:t>
            </a:r>
          </a:p>
          <a:p>
            <a:r>
              <a:rPr lang="en-US" sz="2700" dirty="0" smtClean="0"/>
              <a:t>Civil Prosecution</a:t>
            </a:r>
          </a:p>
          <a:p>
            <a:r>
              <a:rPr lang="en-US" sz="2700" dirty="0" smtClean="0"/>
              <a:t>Imprisonment</a:t>
            </a:r>
          </a:p>
          <a:p>
            <a:r>
              <a:rPr lang="en-US" sz="2700" dirty="0" smtClean="0"/>
              <a:t>Loss of Provider License</a:t>
            </a:r>
          </a:p>
          <a:p>
            <a:r>
              <a:rPr lang="en-US" sz="2700" dirty="0" smtClean="0"/>
              <a:t>Exclusion from Federal Health Care programs</a:t>
            </a:r>
            <a:endParaRPr lang="en-US" sz="27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46</a:t>
            </a:r>
            <a:endParaRPr lang="en-US" dirty="0"/>
          </a:p>
        </p:txBody>
      </p:sp>
    </p:spTree>
    <p:extLst>
      <p:ext uri="{BB962C8B-B14F-4D97-AF65-F5344CB8AC3E}">
        <p14:creationId xmlns:p14="http://schemas.microsoft.com/office/powerpoint/2010/main" val="3348205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small" dirty="0" smtClean="0">
                <a:cs typeface="Times New Roman" pitchFamily="18" charset="0"/>
              </a:rPr>
              <a:t>Congratulations!</a:t>
            </a:r>
            <a:endParaRPr lang="en-US" cap="small" dirty="0">
              <a:cs typeface="Times New Roman" pitchFamily="18" charset="0"/>
            </a:endParaRPr>
          </a:p>
        </p:txBody>
      </p:sp>
      <p:sp>
        <p:nvSpPr>
          <p:cNvPr id="6" name="Text Placeholder 5"/>
          <p:cNvSpPr>
            <a:spLocks noGrp="1"/>
          </p:cNvSpPr>
          <p:nvPr>
            <p:ph type="body" sz="quarter" idx="10"/>
          </p:nvPr>
        </p:nvSpPr>
        <p:spPr>
          <a:xfrm>
            <a:off x="381000" y="2819400"/>
            <a:ext cx="8458200" cy="1143000"/>
          </a:xfrm>
        </p:spPr>
        <p:txBody>
          <a:bodyPr anchor="ctr">
            <a:noAutofit/>
          </a:bodyPr>
          <a:lstStyle/>
          <a:p>
            <a:r>
              <a:rPr lang="en-US" b="0" i="0" dirty="0">
                <a:solidFill>
                  <a:schemeClr val="tx1"/>
                </a:solidFill>
                <a:latin typeface="+mj-lt"/>
                <a:cs typeface="Times New Roman" pitchFamily="18" charset="0"/>
              </a:rPr>
              <a:t>You have completed the </a:t>
            </a:r>
            <a:r>
              <a:rPr lang="en-US" b="0" i="0" dirty="0" smtClean="0">
                <a:solidFill>
                  <a:schemeClr val="tx1"/>
                </a:solidFill>
                <a:latin typeface="+mj-lt"/>
                <a:cs typeface="Times New Roman" pitchFamily="18" charset="0"/>
              </a:rPr>
              <a:t>HESSCO Elder Services </a:t>
            </a:r>
            <a:r>
              <a:rPr lang="en-US" b="0" i="0" dirty="0">
                <a:solidFill>
                  <a:schemeClr val="tx1"/>
                </a:solidFill>
                <a:latin typeface="+mj-lt"/>
                <a:cs typeface="Times New Roman" pitchFamily="18" charset="0"/>
              </a:rPr>
              <a:t>Fraud, Waste and Abuse Training, adapted from the Centers for Medicare &amp; Medicaid </a:t>
            </a:r>
            <a:r>
              <a:rPr lang="en-US" b="0" i="0" dirty="0" smtClean="0">
                <a:solidFill>
                  <a:schemeClr val="tx1"/>
                </a:solidFill>
                <a:latin typeface="+mj-lt"/>
                <a:cs typeface="Times New Roman" pitchFamily="18" charset="0"/>
              </a:rPr>
              <a:t>Services.</a:t>
            </a:r>
            <a:endParaRPr lang="en-US" b="0" i="0" dirty="0">
              <a:solidFill>
                <a:schemeClr val="tx1"/>
              </a:solidFill>
              <a:latin typeface="+mj-lt"/>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36902933"/>
              </p:ext>
            </p:extLst>
          </p:nvPr>
        </p:nvGraphicFramePr>
        <p:xfrm>
          <a:off x="914400" y="4267200"/>
          <a:ext cx="7848600" cy="191008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635000">
                <a:tc>
                  <a:txBody>
                    <a:bodyPr/>
                    <a:lstStyle/>
                    <a:p>
                      <a:pPr>
                        <a:spcBef>
                          <a:spcPts val="300"/>
                        </a:spcBef>
                        <a:spcAft>
                          <a:spcPts val="300"/>
                        </a:spcAft>
                      </a:pPr>
                      <a:r>
                        <a:rPr lang="en-US" dirty="0" smtClean="0">
                          <a:solidFill>
                            <a:schemeClr val="tx1"/>
                          </a:solidFill>
                        </a:rPr>
                        <a:t>Your</a:t>
                      </a:r>
                      <a:r>
                        <a:rPr lang="en-US" baseline="0" dirty="0" smtClean="0">
                          <a:solidFill>
                            <a:schemeClr val="tx1"/>
                          </a:solidFill>
                        </a:rPr>
                        <a:t> Name: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spcBef>
                          <a:spcPts val="300"/>
                        </a:spcBef>
                        <a:spcAft>
                          <a:spcPts val="300"/>
                        </a:spcAft>
                      </a:pPr>
                      <a:r>
                        <a:rPr lang="en-US" dirty="0" smtClean="0">
                          <a:solidFill>
                            <a:schemeClr val="tx1"/>
                          </a:solidFill>
                        </a:rPr>
                        <a:t>Gilda Chanonhouse</a:t>
                      </a:r>
                      <a:endParaRPr lang="en-US"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5000">
                <a:tc>
                  <a:txBody>
                    <a:bodyPr/>
                    <a:lstStyle/>
                    <a:p>
                      <a:pPr>
                        <a:spcBef>
                          <a:spcPts val="300"/>
                        </a:spcBef>
                        <a:spcAft>
                          <a:spcPts val="300"/>
                        </a:spcAft>
                      </a:pPr>
                      <a:r>
                        <a:rPr lang="en-US" b="1" dirty="0" smtClean="0"/>
                        <a:t>Your Company Name: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spcBef>
                          <a:spcPts val="300"/>
                        </a:spcBef>
                        <a:spcAft>
                          <a:spcPts val="300"/>
                        </a:spcAft>
                      </a:pPr>
                      <a:r>
                        <a:rPr lang="en-US" b="1" dirty="0" smtClean="0">
                          <a:solidFill>
                            <a:schemeClr val="tx1"/>
                          </a:solidFill>
                        </a:rPr>
                        <a:t>HESSCO</a:t>
                      </a:r>
                      <a:r>
                        <a:rPr lang="en-US" b="1" baseline="0" dirty="0" smtClean="0">
                          <a:solidFill>
                            <a:schemeClr val="tx1"/>
                          </a:solidFill>
                        </a:rPr>
                        <a:t> Elder Services, Inc.</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5000">
                <a:tc>
                  <a:txBody>
                    <a:bodyPr/>
                    <a:lstStyle/>
                    <a:p>
                      <a:pPr>
                        <a:spcBef>
                          <a:spcPts val="300"/>
                        </a:spcBef>
                        <a:spcAft>
                          <a:spcPts val="300"/>
                        </a:spcAft>
                      </a:pPr>
                      <a:r>
                        <a:rPr lang="en-US" b="1" dirty="0" smtClean="0"/>
                        <a:t>Today’s Date: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spcBef>
                          <a:spcPts val="300"/>
                        </a:spcBef>
                        <a:spcAft>
                          <a:spcPts val="300"/>
                        </a:spcAft>
                      </a:pPr>
                      <a:r>
                        <a:rPr lang="en-US" b="1" dirty="0" smtClean="0">
                          <a:solidFill>
                            <a:schemeClr val="tx1"/>
                          </a:solidFill>
                        </a:rPr>
                        <a:t>12/11/2020</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57088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4" name="Content Placeholder 3"/>
          <p:cNvSpPr>
            <a:spLocks noGrp="1"/>
          </p:cNvSpPr>
          <p:nvPr>
            <p:ph idx="1"/>
          </p:nvPr>
        </p:nvSpPr>
        <p:spPr>
          <a:xfrm>
            <a:off x="457200" y="1828800"/>
            <a:ext cx="8229600" cy="4495800"/>
          </a:xfrm>
        </p:spPr>
        <p:txBody>
          <a:bodyPr anchor="ctr">
            <a:normAutofit/>
          </a:bodyPr>
          <a:lstStyle/>
          <a:p>
            <a:pPr marL="0" indent="0">
              <a:spcAft>
                <a:spcPts val="600"/>
              </a:spcAft>
              <a:buNone/>
            </a:pPr>
            <a:r>
              <a:rPr lang="en-US" sz="2900" dirty="0" smtClean="0"/>
              <a:t>The Social Security Act and CMS regulations and guidance govern the Medicare program, including parts C and D.</a:t>
            </a:r>
          </a:p>
          <a:p>
            <a:pPr marL="457200" lvl="1">
              <a:spcAft>
                <a:spcPts val="600"/>
              </a:spcAft>
              <a:buFont typeface="Arial" pitchFamily="34" charset="0"/>
              <a:buChar char="•"/>
            </a:pPr>
            <a:r>
              <a:rPr lang="en-US" dirty="0" smtClean="0"/>
              <a:t>Part C and Part D sponsors must have an effective compliance program which includes measures to prevent, detect and correct Medicare non-compliance as well as measures to prevent, detect and correct FWA.  </a:t>
            </a:r>
          </a:p>
          <a:p>
            <a:pPr marL="457200" lvl="1">
              <a:buFont typeface="Arial" pitchFamily="34" charset="0"/>
              <a:buChar char="•"/>
            </a:pPr>
            <a:r>
              <a:rPr lang="en-US" dirty="0" smtClean="0"/>
              <a:t>Sponsors </a:t>
            </a:r>
            <a:r>
              <a:rPr lang="en-US" dirty="0"/>
              <a:t>m</a:t>
            </a:r>
            <a:r>
              <a:rPr lang="en-US" dirty="0" smtClean="0"/>
              <a:t>ust have an effective training for employees, managers and directors, as well as their first tier, downstream, and related entities. (42 C.F.R. §422.503 and 42 C.F.R. §423.504)</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4</a:t>
            </a:r>
            <a:endParaRPr lang="en-US" dirty="0"/>
          </a:p>
        </p:txBody>
      </p:sp>
    </p:spTree>
    <p:extLst>
      <p:ext uri="{BB962C8B-B14F-4D97-AF65-F5344CB8AC3E}">
        <p14:creationId xmlns:p14="http://schemas.microsoft.com/office/powerpoint/2010/main" val="2816771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Fit In?</a:t>
            </a:r>
            <a:endParaRPr lang="en-US" dirty="0"/>
          </a:p>
        </p:txBody>
      </p:sp>
      <p:sp>
        <p:nvSpPr>
          <p:cNvPr id="3" name="Content Placeholder 2"/>
          <p:cNvSpPr>
            <a:spLocks noGrp="1"/>
          </p:cNvSpPr>
          <p:nvPr>
            <p:ph idx="1"/>
          </p:nvPr>
        </p:nvSpPr>
        <p:spPr>
          <a:xfrm>
            <a:off x="304800" y="1600200"/>
            <a:ext cx="8382000" cy="4525963"/>
          </a:xfrm>
        </p:spPr>
        <p:txBody>
          <a:bodyPr>
            <a:normAutofit/>
          </a:bodyPr>
          <a:lstStyle/>
          <a:p>
            <a:pPr marL="0" indent="0">
              <a:buNone/>
            </a:pPr>
            <a:r>
              <a:rPr lang="en-US" dirty="0" smtClean="0"/>
              <a:t>As a person who provides health or administrative services to a Part C or Part D enrollee you are either:</a:t>
            </a:r>
          </a:p>
          <a:p>
            <a:pPr lvl="1">
              <a:buFont typeface="Arial" pitchFamily="34" charset="0"/>
              <a:buChar char="•"/>
            </a:pPr>
            <a:r>
              <a:rPr lang="en-US" b="1" u="sng" dirty="0" smtClean="0"/>
              <a:t>First Tier Entity</a:t>
            </a:r>
          </a:p>
          <a:p>
            <a:pPr lvl="2"/>
            <a:r>
              <a:rPr lang="en-US" dirty="0" smtClean="0"/>
              <a:t>Examples:  Pharmacy Benefit Manager;  Claims Processing Company; contracted Sales Agent</a:t>
            </a:r>
          </a:p>
          <a:p>
            <a:pPr lvl="1">
              <a:buFont typeface="Arial" pitchFamily="34" charset="0"/>
              <a:buChar char="•"/>
            </a:pPr>
            <a:r>
              <a:rPr lang="en-US" b="1" u="sng" dirty="0" smtClean="0"/>
              <a:t>Downstream Entity</a:t>
            </a:r>
          </a:p>
          <a:p>
            <a:pPr lvl="2"/>
            <a:r>
              <a:rPr lang="en-US" dirty="0" smtClean="0"/>
              <a:t>Example:  Pharmacy</a:t>
            </a:r>
          </a:p>
          <a:p>
            <a:pPr lvl="1">
              <a:buFont typeface="Arial" pitchFamily="34" charset="0"/>
              <a:buChar char="•"/>
            </a:pPr>
            <a:r>
              <a:rPr lang="en-US" b="1" u="sng" dirty="0" smtClean="0"/>
              <a:t>Related Entity</a:t>
            </a:r>
          </a:p>
          <a:p>
            <a:pPr lvl="2"/>
            <a:r>
              <a:rPr lang="en-US" dirty="0" smtClean="0"/>
              <a:t>Example:  Entity that has a common ownership or control of Tufts Health Plan</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a:t>
            </a:r>
            <a:endParaRPr lang="en-US" dirty="0"/>
          </a:p>
        </p:txBody>
      </p:sp>
    </p:spTree>
    <p:extLst>
      <p:ext uri="{BB962C8B-B14F-4D97-AF65-F5344CB8AC3E}">
        <p14:creationId xmlns:p14="http://schemas.microsoft.com/office/powerpoint/2010/main" val="1872538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447800"/>
          </a:xfrm>
        </p:spPr>
        <p:txBody>
          <a:bodyPr>
            <a:noAutofit/>
          </a:bodyPr>
          <a:lstStyle/>
          <a:p>
            <a:r>
              <a:rPr lang="en-US" sz="2400" dirty="0" smtClean="0">
                <a:solidFill>
                  <a:srgbClr val="FFC000"/>
                </a:solidFill>
              </a:rPr>
              <a:t/>
            </a:r>
            <a:br>
              <a:rPr lang="en-US" sz="2400" dirty="0" smtClean="0">
                <a:solidFill>
                  <a:srgbClr val="FFC000"/>
                </a:solidFill>
              </a:rPr>
            </a:br>
            <a:r>
              <a:rPr lang="en-US" dirty="0" smtClean="0"/>
              <a:t>What are my responsibilities?</a:t>
            </a:r>
            <a:r>
              <a:rPr lang="en-US" sz="2400" dirty="0" smtClean="0">
                <a:solidFill>
                  <a:srgbClr val="FFC000"/>
                </a:solidFill>
              </a:rPr>
              <a:t/>
            </a:r>
            <a:br>
              <a:rPr lang="en-US" sz="2400" dirty="0" smtClean="0">
                <a:solidFill>
                  <a:srgbClr val="FFC000"/>
                </a:solidFill>
              </a:rPr>
            </a:br>
            <a:endParaRPr lang="en-US" sz="2400" dirty="0">
              <a:solidFill>
                <a:srgbClr val="FFC000"/>
              </a:solidFill>
            </a:endParaRPr>
          </a:p>
        </p:txBody>
      </p:sp>
      <p:sp>
        <p:nvSpPr>
          <p:cNvPr id="7" name="Content Placeholder 6"/>
          <p:cNvSpPr>
            <a:spLocks noGrp="1"/>
          </p:cNvSpPr>
          <p:nvPr>
            <p:ph idx="1"/>
          </p:nvPr>
        </p:nvSpPr>
        <p:spPr>
          <a:xfrm>
            <a:off x="152400" y="1676400"/>
            <a:ext cx="8915400" cy="4953000"/>
          </a:xfrm>
        </p:spPr>
        <p:txBody>
          <a:bodyPr>
            <a:noAutofit/>
          </a:bodyPr>
          <a:lstStyle/>
          <a:p>
            <a:pPr marL="0" indent="0">
              <a:spcBef>
                <a:spcPts val="0"/>
              </a:spcBef>
              <a:buNone/>
            </a:pPr>
            <a:r>
              <a:rPr lang="en-US" sz="2700" dirty="0" smtClean="0">
                <a:cs typeface="Times New Roman" pitchFamily="18" charset="0"/>
              </a:rPr>
              <a:t>You are a vital part of the effort to prevent, detect, and report Medicare non-compliance as well as possible FWA.  </a:t>
            </a:r>
          </a:p>
          <a:p>
            <a:pPr marL="457200" lvl="1">
              <a:spcAft>
                <a:spcPts val="600"/>
              </a:spcAft>
              <a:buFont typeface="Arial" pitchFamily="34" charset="0"/>
              <a:buChar char="•"/>
            </a:pPr>
            <a:r>
              <a:rPr lang="en-US" sz="2200" b="1" u="sng" dirty="0" smtClean="0"/>
              <a:t>FIRST</a:t>
            </a:r>
            <a:r>
              <a:rPr lang="en-US" sz="2200" dirty="0" smtClean="0"/>
              <a:t> you are required to comply with all applicable statutory, regulatory, and other Part C or Part D requirements, including adopting and implementing an effective compliance program.</a:t>
            </a:r>
          </a:p>
          <a:p>
            <a:pPr marL="457200" lvl="1">
              <a:spcAft>
                <a:spcPts val="600"/>
              </a:spcAft>
              <a:buFont typeface="Arial" pitchFamily="34" charset="0"/>
              <a:buChar char="•"/>
            </a:pPr>
            <a:r>
              <a:rPr lang="en-US" sz="2200" b="1" u="sng" dirty="0" smtClean="0"/>
              <a:t>SECOND</a:t>
            </a:r>
            <a:r>
              <a:rPr lang="en-US" sz="2200" dirty="0" smtClean="0"/>
              <a:t> you have a duty to the Medicare Program to report any potential violations of laws that you may be aware of. </a:t>
            </a:r>
          </a:p>
          <a:p>
            <a:pPr marL="457200" lvl="1">
              <a:buFont typeface="Arial" pitchFamily="34" charset="0"/>
              <a:buChar char="•"/>
            </a:pPr>
            <a:r>
              <a:rPr lang="en-US" sz="2200" b="1" u="sng" dirty="0" smtClean="0"/>
              <a:t>THIRD</a:t>
            </a:r>
            <a:r>
              <a:rPr lang="en-US" sz="2200" u="sng" dirty="0" smtClean="0"/>
              <a:t> </a:t>
            </a:r>
            <a:r>
              <a:rPr lang="en-US" sz="2200" dirty="0" smtClean="0"/>
              <a:t>you have a duty to follow HESSCO’s Code of Conduct that articulates your and our organization’s commitment to standards of conduct and ethical rules</a:t>
            </a:r>
            <a:r>
              <a:rPr lang="en-US" sz="2400" dirty="0" smtClean="0"/>
              <a:t> of behavior.  </a:t>
            </a:r>
            <a:endParaRPr lang="en-US" sz="2700"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6</a:t>
            </a:r>
            <a:endParaRPr lang="en-US" dirty="0"/>
          </a:p>
        </p:txBody>
      </p:sp>
    </p:spTree>
    <p:extLst>
      <p:ext uri="{BB962C8B-B14F-4D97-AF65-F5344CB8AC3E}">
        <p14:creationId xmlns:p14="http://schemas.microsoft.com/office/powerpoint/2010/main" val="2554028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Effective Compliance </a:t>
            </a:r>
            <a:r>
              <a:rPr lang="en-US" sz="4000" dirty="0" smtClean="0"/>
              <a:t>Program</a:t>
            </a:r>
            <a:endParaRPr lang="en-US" sz="4000" dirty="0"/>
          </a:p>
        </p:txBody>
      </p:sp>
      <p:sp>
        <p:nvSpPr>
          <p:cNvPr id="3" name="Content Placeholder 2"/>
          <p:cNvSpPr>
            <a:spLocks noGrp="1"/>
          </p:cNvSpPr>
          <p:nvPr>
            <p:ph idx="1"/>
          </p:nvPr>
        </p:nvSpPr>
        <p:spPr>
          <a:xfrm>
            <a:off x="457200" y="1752600"/>
            <a:ext cx="8229600" cy="4114800"/>
          </a:xfrm>
        </p:spPr>
        <p:txBody>
          <a:bodyPr/>
          <a:lstStyle/>
          <a:p>
            <a:r>
              <a:rPr lang="en-US" sz="2700" dirty="0" smtClean="0"/>
              <a:t>Is essential to prevent, detect, and correct Medicare non-compliance as well as fraud, waste and abuse.</a:t>
            </a:r>
          </a:p>
          <a:p>
            <a:endParaRPr lang="en-US" sz="2700" dirty="0" smtClean="0"/>
          </a:p>
          <a:p>
            <a:r>
              <a:rPr lang="en-US" sz="2700" dirty="0" smtClean="0"/>
              <a:t>Must, at a minimum, include the 7 core compliance program requirements. (42 C.F.R. §422.503 and 42 C.F.R. §423.504)</a:t>
            </a:r>
          </a:p>
        </p:txBody>
      </p:sp>
      <p:sp>
        <p:nvSpPr>
          <p:cNvPr id="4" name="TextBox 3"/>
          <p:cNvSpPr txBox="1"/>
          <p:nvPr/>
        </p:nvSpPr>
        <p:spPr>
          <a:xfrm>
            <a:off x="7924800" y="6400800"/>
            <a:ext cx="641931" cy="369332"/>
          </a:xfrm>
          <a:prstGeom prst="rect">
            <a:avLst/>
          </a:prstGeom>
          <a:noFill/>
        </p:spPr>
        <p:txBody>
          <a:bodyPr wrap="square" rtlCol="0">
            <a:spAutoFit/>
          </a:bodyPr>
          <a:lstStyle/>
          <a:p>
            <a:pPr algn="r"/>
            <a:r>
              <a:rPr lang="en-US" dirty="0" smtClean="0"/>
              <a:t>7</a:t>
            </a:r>
            <a:endParaRPr lang="en-US" dirty="0"/>
          </a:p>
        </p:txBody>
      </p:sp>
    </p:spTree>
    <p:extLst>
      <p:ext uri="{BB962C8B-B14F-4D97-AF65-F5344CB8AC3E}">
        <p14:creationId xmlns:p14="http://schemas.microsoft.com/office/powerpoint/2010/main" val="1160879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rPr>
              <a:t>Prevention</a:t>
            </a:r>
            <a:endParaRPr kumimoji="0" lang="en-US" sz="9600" b="1" i="0" u="none" strike="noStrike" kern="1200" cap="none" spc="0" normalizeH="0" baseline="0" noProof="0" dirty="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a:t>8</a:t>
            </a:r>
          </a:p>
        </p:txBody>
      </p:sp>
    </p:spTree>
    <p:extLst>
      <p:ext uri="{BB962C8B-B14F-4D97-AF65-F5344CB8AC3E}">
        <p14:creationId xmlns:p14="http://schemas.microsoft.com/office/powerpoint/2010/main" val="2366099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Prevent </a:t>
            </a:r>
            <a:br>
              <a:rPr lang="en-US" dirty="0" smtClean="0"/>
            </a:br>
            <a:r>
              <a:rPr lang="en-US" dirty="0" smtClean="0"/>
              <a:t>FWA?</a:t>
            </a:r>
            <a:endParaRPr lang="en-US" dirty="0"/>
          </a:p>
        </p:txBody>
      </p:sp>
      <p:sp>
        <p:nvSpPr>
          <p:cNvPr id="3" name="Content Placeholder 2"/>
          <p:cNvSpPr>
            <a:spLocks noGrp="1"/>
          </p:cNvSpPr>
          <p:nvPr>
            <p:ph idx="1"/>
          </p:nvPr>
        </p:nvSpPr>
        <p:spPr>
          <a:xfrm>
            <a:off x="457200" y="1905000"/>
            <a:ext cx="8229600" cy="3657600"/>
          </a:xfrm>
        </p:spPr>
        <p:txBody>
          <a:bodyPr>
            <a:normAutofit lnSpcReduction="10000"/>
          </a:bodyPr>
          <a:lstStyle/>
          <a:p>
            <a:r>
              <a:rPr lang="en-US" sz="2700" dirty="0" smtClean="0"/>
              <a:t>Make sure you are up to date with laws, regulations, policies.</a:t>
            </a:r>
          </a:p>
          <a:p>
            <a:r>
              <a:rPr lang="en-US" sz="2700" dirty="0" smtClean="0"/>
              <a:t>Ensure you coordinate with other payers, if applicable.</a:t>
            </a:r>
          </a:p>
          <a:p>
            <a:r>
              <a:rPr lang="en-US" sz="2700" dirty="0" smtClean="0"/>
              <a:t>Ensure data/billing is both accurate and timely, if applicable.</a:t>
            </a:r>
          </a:p>
          <a:p>
            <a:r>
              <a:rPr lang="en-US" sz="2700" dirty="0" smtClean="0"/>
              <a:t>Verify information provided to you.</a:t>
            </a:r>
          </a:p>
          <a:p>
            <a:r>
              <a:rPr lang="en-US" sz="2700" dirty="0" smtClean="0"/>
              <a:t>Be on the lookout for suspicious activity.</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9</a:t>
            </a:r>
            <a:endParaRPr lang="en-US" dirty="0"/>
          </a:p>
        </p:txBody>
      </p:sp>
    </p:spTree>
    <p:extLst>
      <p:ext uri="{BB962C8B-B14F-4D97-AF65-F5344CB8AC3E}">
        <p14:creationId xmlns:p14="http://schemas.microsoft.com/office/powerpoint/2010/main" val="232791877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1990</TotalTime>
  <Words>1867</Words>
  <Application>Microsoft Office PowerPoint</Application>
  <PresentationFormat>On-screen Show (4:3)</PresentationFormat>
  <Paragraphs>208</Paragraphs>
  <Slides>39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Bernard MT Condensed</vt:lpstr>
      <vt:lpstr>Book Antiqua</vt:lpstr>
      <vt:lpstr>Calibri</vt:lpstr>
      <vt:lpstr>Century Gothic</vt:lpstr>
      <vt:lpstr>Cooper Black</vt:lpstr>
      <vt:lpstr>Ruach LET</vt:lpstr>
      <vt:lpstr>Times New Roman</vt:lpstr>
      <vt:lpstr>Wingdings</vt:lpstr>
      <vt:lpstr>CMS_template</vt:lpstr>
      <vt:lpstr>Apothecary</vt:lpstr>
      <vt:lpstr>HESSCO ELDER SERVICES</vt:lpstr>
      <vt:lpstr>Why Do I Need Training?</vt:lpstr>
      <vt:lpstr>Objectives</vt:lpstr>
      <vt:lpstr>Requirements</vt:lpstr>
      <vt:lpstr>Where Do I Fit In?</vt:lpstr>
      <vt:lpstr> What are my responsibilities? </vt:lpstr>
      <vt:lpstr>An Effective Compliance Program</vt:lpstr>
      <vt:lpstr>PowerPoint Presentation</vt:lpstr>
      <vt:lpstr>How Do I Prevent  FWA?</vt:lpstr>
      <vt:lpstr>Policies and Procedures</vt:lpstr>
      <vt:lpstr>PowerPoint Presentation</vt:lpstr>
      <vt:lpstr>Understanding Fraud, Waste and Abuse</vt:lpstr>
      <vt:lpstr>Criminal FRAUD</vt:lpstr>
      <vt:lpstr>What Does That Mean?</vt:lpstr>
      <vt:lpstr>Waste and Abuse</vt:lpstr>
      <vt:lpstr>Differences Between FWA</vt:lpstr>
      <vt:lpstr>Report FWA</vt:lpstr>
      <vt:lpstr>Indicators of Potential FWA</vt:lpstr>
      <vt:lpstr>Key Indicators: Potential Sponsor Issues</vt:lpstr>
      <vt:lpstr>How Do I Report Fraud, Waste, or Abuse?</vt:lpstr>
      <vt:lpstr>Reporting FWA</vt:lpstr>
      <vt:lpstr>Reporting FWA</vt:lpstr>
      <vt:lpstr>PowerPoint Presentation</vt:lpstr>
      <vt:lpstr>Correction</vt:lpstr>
      <vt:lpstr>How Do I Correct Issues?</vt:lpstr>
      <vt:lpstr>PowerPoint Presentation</vt:lpstr>
      <vt:lpstr>Laws</vt:lpstr>
      <vt:lpstr>Civil Fraud Civil False Claims Act</vt:lpstr>
      <vt:lpstr>Civil False Claims Act Damages and Penalties</vt:lpstr>
      <vt:lpstr>Criminal Fraud Penalties</vt:lpstr>
      <vt:lpstr>Anti-Kickback Statute</vt:lpstr>
      <vt:lpstr>Anti-Kickback Statute Penalties</vt:lpstr>
      <vt:lpstr>Stark  Statute (Physician Self-Referral Law)</vt:lpstr>
      <vt:lpstr>Stark Statute Damages and Penalties</vt:lpstr>
      <vt:lpstr>Exclusion</vt:lpstr>
      <vt:lpstr>HIPAA</vt:lpstr>
      <vt:lpstr>PowerPoint Presentation</vt:lpstr>
      <vt:lpstr>Consequences of Committing Fraud, Waste, or Abuse</vt:lpstr>
      <vt:lpstr>Congratulations!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Parts C &amp; D Fraud, Waste, and Abuse Training and General Compliance Training</dc:title>
  <dc:creator>MATTHEW GUERAND</dc:creator>
  <cp:lastModifiedBy>Gilda Chanonhouse</cp:lastModifiedBy>
  <cp:revision>62</cp:revision>
  <cp:lastPrinted>2020-12-11T18:17:06Z</cp:lastPrinted>
  <dcterms:created xsi:type="dcterms:W3CDTF">2012-11-29T21:34:37Z</dcterms:created>
  <dcterms:modified xsi:type="dcterms:W3CDTF">2020-12-11T18:18:07Z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1058957370</vt:i4>
  </property>
  <property fmtid="{D5CDD505-2E9C-101B-9397-08002B2CF9AE}" pid="3" name="_NewReviewCycle">
    <vt:lpwstr/>
  </property>
  <property fmtid="{D5CDD505-2E9C-101B-9397-08002B2CF9AE}" pid="4" name="_EmailSubject">
    <vt:lpwstr>Training</vt:lpwstr>
  </property>
  <property fmtid="{D5CDD505-2E9C-101B-9397-08002B2CF9AE}" pid="5" name="_AuthorEmail">
    <vt:lpwstr>Matthew.Guerand@cms.hhs.gov</vt:lpwstr>
  </property>
  <property fmtid="{D5CDD505-2E9C-101B-9397-08002B2CF9AE}" pid="6" name="_AuthorEmailDisplayName">
    <vt:lpwstr>Guerand, Matthew (CMS/CM)</vt:lpwstr>
  </property>
</Properties>
</file>